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Times New Roman Bold" charset="1" panose="02020803070505020304"/>
      <p:regular r:id="rId26"/>
    </p:embeddedFont>
    <p:embeddedFont>
      <p:font typeface="Times New Roman" charset="1" panose="02020603050405020304"/>
      <p:regular r:id="rId27"/>
    </p:embeddedFont>
    <p:embeddedFont>
      <p:font typeface="Times New Roman Italics" charset="1" panose="02020503050405090304"/>
      <p:regular r:id="rId28"/>
    </p:embeddedFont>
    <p:embeddedFont>
      <p:font typeface="Aptos" charset="1" panose="020B0004020202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8145" y="187544"/>
            <a:ext cx="16134734" cy="1146531"/>
            <a:chOff x="0" y="0"/>
            <a:chExt cx="21512978" cy="15287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12978" cy="1528708"/>
            </a:xfrm>
            <a:custGeom>
              <a:avLst/>
              <a:gdLst/>
              <a:ahLst/>
              <a:cxnLst/>
              <a:rect r="r" b="b" t="t" l="l"/>
              <a:pathLst>
                <a:path h="1528708" w="21512978">
                  <a:moveTo>
                    <a:pt x="0" y="0"/>
                  </a:moveTo>
                  <a:lnTo>
                    <a:pt x="21512978" y="0"/>
                  </a:lnTo>
                  <a:lnTo>
                    <a:pt x="21512978" y="1528708"/>
                  </a:lnTo>
                  <a:lnTo>
                    <a:pt x="0" y="15287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21512978" cy="1490608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just">
                <a:lnSpc>
                  <a:spcPts val="6480"/>
                </a:lnSpc>
              </a:pPr>
              <a:r>
                <a:rPr lang="en-US" sz="6000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Smart AI Framework for Solar Plant Reliability 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327072" y="5987333"/>
            <a:ext cx="8312650" cy="4105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30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Presented by</a:t>
            </a:r>
          </a:p>
          <a:p>
            <a:pPr algn="l">
              <a:lnSpc>
                <a:spcPts val="324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Akshay Kumar P(07)</a:t>
            </a:r>
          </a:p>
          <a:p>
            <a:pPr algn="l">
              <a:lnSpc>
                <a:spcPts val="324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Manas M S(22)</a:t>
            </a:r>
          </a:p>
          <a:p>
            <a:pPr algn="l">
              <a:lnSpc>
                <a:spcPts val="324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Nanda V S(24)</a:t>
            </a:r>
          </a:p>
          <a:p>
            <a:pPr algn="l">
              <a:lnSpc>
                <a:spcPts val="324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Srevya S Deep(36)</a:t>
            </a:r>
          </a:p>
          <a:p>
            <a:pPr algn="l">
              <a:lnSpc>
                <a:spcPts val="324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Sreyas Sreekumar (44)</a:t>
            </a:r>
          </a:p>
          <a:p>
            <a:pPr algn="l">
              <a:lnSpc>
                <a:spcPts val="324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EL, EED, MBCET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400298" y="9534525"/>
            <a:ext cx="13215938" cy="547688"/>
            <a:chOff x="0" y="0"/>
            <a:chExt cx="17621250" cy="730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621250" cy="730250"/>
            </a:xfrm>
            <a:custGeom>
              <a:avLst/>
              <a:gdLst/>
              <a:ahLst/>
              <a:cxnLst/>
              <a:rect r="r" b="b" t="t" l="l"/>
              <a:pathLst>
                <a:path h="730250" w="17621250">
                  <a:moveTo>
                    <a:pt x="0" y="0"/>
                  </a:moveTo>
                  <a:lnTo>
                    <a:pt x="17621250" y="0"/>
                  </a:lnTo>
                  <a:lnTo>
                    <a:pt x="1762125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7621250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Smart AI Framework for Solar Plant Reliability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5486400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07412" y="6056782"/>
            <a:ext cx="6241887" cy="286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4"/>
              </a:lnSpc>
            </a:pPr>
            <a:r>
              <a:rPr lang="en-US" sz="33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Guided by,</a:t>
            </a:r>
          </a:p>
          <a:p>
            <a:pPr algn="l">
              <a:lnSpc>
                <a:spcPts val="3564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Mr. Ayush Vijayan, EED</a:t>
            </a:r>
          </a:p>
          <a:p>
            <a:pPr algn="l">
              <a:lnSpc>
                <a:spcPts val="3564"/>
              </a:lnSpc>
            </a:pPr>
            <a:r>
              <a:rPr lang="en-US" sz="33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Co-Guided by</a:t>
            </a: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</a:p>
          <a:p>
            <a:pPr algn="l">
              <a:lnSpc>
                <a:spcPts val="3564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Ms.Neetha Chandran, EED</a:t>
            </a:r>
          </a:p>
          <a:p>
            <a:pPr algn="l">
              <a:lnSpc>
                <a:spcPts val="4752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of Presentation:03/11/2025</a:t>
            </a:r>
          </a:p>
          <a:p>
            <a:pPr algn="l">
              <a:lnSpc>
                <a:spcPts val="3564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2418734" y="4440840"/>
            <a:ext cx="13716000" cy="1031273"/>
            <a:chOff x="0" y="0"/>
            <a:chExt cx="18288000" cy="13750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288000" cy="1375030"/>
            </a:xfrm>
            <a:custGeom>
              <a:avLst/>
              <a:gdLst/>
              <a:ahLst/>
              <a:cxnLst/>
              <a:rect r="r" b="b" t="t" l="l"/>
              <a:pathLst>
                <a:path h="1375030" w="18288000">
                  <a:moveTo>
                    <a:pt x="0" y="0"/>
                  </a:moveTo>
                  <a:lnTo>
                    <a:pt x="18288000" y="0"/>
                  </a:lnTo>
                  <a:lnTo>
                    <a:pt x="18288000" y="1375030"/>
                  </a:lnTo>
                  <a:lnTo>
                    <a:pt x="0" y="1375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61925"/>
              <a:ext cx="18288000" cy="121310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5177"/>
                </a:lnSpc>
              </a:pPr>
              <a:r>
                <a:rPr lang="en-US" sz="5992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Project – Phase 1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8491" y="130582"/>
            <a:ext cx="1389724" cy="1266364"/>
            <a:chOff x="0" y="0"/>
            <a:chExt cx="1852966" cy="1688486"/>
          </a:xfrm>
        </p:grpSpPr>
        <p:sp>
          <p:nvSpPr>
            <p:cNvPr name="Freeform 17" id="17" descr="A logo on a black background  AI-generated content may be incorrect."/>
            <p:cNvSpPr/>
            <p:nvPr/>
          </p:nvSpPr>
          <p:spPr>
            <a:xfrm flipH="false" flipV="false" rot="0">
              <a:off x="0" y="0"/>
              <a:ext cx="1852930" cy="1688465"/>
            </a:xfrm>
            <a:custGeom>
              <a:avLst/>
              <a:gdLst/>
              <a:ahLst/>
              <a:cxnLst/>
              <a:rect r="r" b="b" t="t" l="l"/>
              <a:pathLst>
                <a:path h="1688465" w="1852930">
                  <a:moveTo>
                    <a:pt x="0" y="0"/>
                  </a:moveTo>
                  <a:lnTo>
                    <a:pt x="1852930" y="0"/>
                  </a:lnTo>
                  <a:lnTo>
                    <a:pt x="1852930" y="1688465"/>
                  </a:lnTo>
                  <a:lnTo>
                    <a:pt x="0" y="168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8795" t="-27543" r="-94850" b="-94795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040739" y="1396947"/>
            <a:ext cx="4471988" cy="2921282"/>
            <a:chOff x="0" y="0"/>
            <a:chExt cx="5962650" cy="389504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962650" cy="3895090"/>
            </a:xfrm>
            <a:custGeom>
              <a:avLst/>
              <a:gdLst/>
              <a:ahLst/>
              <a:cxnLst/>
              <a:rect r="r" b="b" t="t" l="l"/>
              <a:pathLst>
                <a:path h="3895090" w="5962650">
                  <a:moveTo>
                    <a:pt x="0" y="0"/>
                  </a:moveTo>
                  <a:lnTo>
                    <a:pt x="5962650" y="0"/>
                  </a:lnTo>
                  <a:lnTo>
                    <a:pt x="5962650" y="3895090"/>
                  </a:lnTo>
                  <a:lnTo>
                    <a:pt x="0" y="3895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7297" t="0" r="-13539" b="-18958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955163"/>
            <a:ext cx="18288000" cy="331851"/>
            <a:chOff x="0" y="0"/>
            <a:chExt cx="24384000" cy="4424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442468"/>
            </a:xfrm>
            <a:custGeom>
              <a:avLst/>
              <a:gdLst/>
              <a:ahLst/>
              <a:cxnLst/>
              <a:rect r="r" b="b" t="t" l="l"/>
              <a:pathLst>
                <a:path h="44246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42468"/>
                  </a:lnTo>
                  <a:lnTo>
                    <a:pt x="0" y="442468"/>
                  </a:lnTo>
                  <a:close/>
                </a:path>
              </a:pathLst>
            </a:custGeom>
            <a:solidFill>
              <a:srgbClr val="1560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861407" y="-194303"/>
            <a:ext cx="15773400" cy="1959770"/>
            <a:chOff x="0" y="0"/>
            <a:chExt cx="21031200" cy="26130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1200" cy="2613027"/>
            </a:xfrm>
            <a:custGeom>
              <a:avLst/>
              <a:gdLst/>
              <a:ahLst/>
              <a:cxnLst/>
              <a:rect r="r" b="b" t="t" l="l"/>
              <a:pathLst>
                <a:path h="2613027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13027"/>
                  </a:lnTo>
                  <a:lnTo>
                    <a:pt x="0" y="2613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1031200" cy="25749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6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Dataset Pre-processing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7300" y="9534525"/>
            <a:ext cx="15659100" cy="547688"/>
            <a:chOff x="0" y="0"/>
            <a:chExt cx="20878800" cy="7302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878800" cy="730251"/>
            </a:xfrm>
            <a:custGeom>
              <a:avLst/>
              <a:gdLst/>
              <a:ahLst/>
              <a:cxnLst/>
              <a:rect r="r" b="b" t="t" l="l"/>
              <a:pathLst>
                <a:path h="730251" w="20878800">
                  <a:moveTo>
                    <a:pt x="0" y="0"/>
                  </a:moveTo>
                  <a:lnTo>
                    <a:pt x="20878800" y="0"/>
                  </a:lnTo>
                  <a:lnTo>
                    <a:pt x="208788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0878800" cy="7493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Smart AI Framework for Solar Plant Reliability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915900" y="9534525"/>
            <a:ext cx="4114800" cy="621023"/>
            <a:chOff x="0" y="0"/>
            <a:chExt cx="5486400" cy="8280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86400" cy="828030"/>
            </a:xfrm>
            <a:custGeom>
              <a:avLst/>
              <a:gdLst/>
              <a:ahLst/>
              <a:cxnLst/>
              <a:rect r="r" b="b" t="t" l="l"/>
              <a:pathLst>
                <a:path h="82803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828030"/>
                  </a:lnTo>
                  <a:lnTo>
                    <a:pt x="0" y="82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5486400" cy="84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</a:t>
              </a:r>
            </a:p>
            <a:p>
              <a:pPr algn="r">
                <a:lnSpc>
                  <a:spcPts val="216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80204" y="2787103"/>
            <a:ext cx="7933881" cy="482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2117" indent="-250706" lvl="2">
              <a:lnSpc>
                <a:spcPts val="4274"/>
              </a:lnSpc>
              <a:buFont typeface="Arial"/>
              <a:buChar char="⚬"/>
            </a:pPr>
            <a:r>
              <a:rPr lang="en-US" sz="356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Removed duplicate entries to ensure data quality.</a:t>
            </a:r>
          </a:p>
          <a:p>
            <a:pPr algn="just" marL="752117" indent="-250706" lvl="2">
              <a:lnSpc>
                <a:spcPts val="4274"/>
              </a:lnSpc>
              <a:buFont typeface="Arial"/>
              <a:buChar char="⚬"/>
            </a:pPr>
            <a:r>
              <a:rPr lang="en-US" sz="356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Filled missing values with mean values of respective features.</a:t>
            </a:r>
          </a:p>
          <a:p>
            <a:pPr algn="just" marL="752117" indent="-250706" lvl="2">
              <a:lnSpc>
                <a:spcPts val="4274"/>
              </a:lnSpc>
              <a:buFont typeface="Arial"/>
              <a:buChar char="⚬"/>
            </a:pPr>
            <a:r>
              <a:rPr lang="en-US" sz="356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Normalized numerical features to a common scale (0 to 1) for balanced influence in analysis.</a:t>
            </a:r>
          </a:p>
          <a:p>
            <a:pPr algn="just" marL="752117" indent="-250706" lvl="2">
              <a:lnSpc>
                <a:spcPts val="4274"/>
              </a:lnSpc>
              <a:buFont typeface="Arial"/>
              <a:buChar char="⚬"/>
            </a:pPr>
            <a:r>
              <a:rPr lang="en-US" sz="356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Prepared cleaned dataset for accurate and reliable model training.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790310" y="2789008"/>
            <a:ext cx="9283351" cy="5167122"/>
            <a:chOff x="0" y="0"/>
            <a:chExt cx="12377801" cy="68894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377801" cy="6889496"/>
            </a:xfrm>
            <a:custGeom>
              <a:avLst/>
              <a:gdLst/>
              <a:ahLst/>
              <a:cxnLst/>
              <a:rect r="r" b="b" t="t" l="l"/>
              <a:pathLst>
                <a:path h="6889496" w="12377801">
                  <a:moveTo>
                    <a:pt x="0" y="0"/>
                  </a:moveTo>
                  <a:lnTo>
                    <a:pt x="12377801" y="0"/>
                  </a:lnTo>
                  <a:lnTo>
                    <a:pt x="12377801" y="6889496"/>
                  </a:lnTo>
                  <a:lnTo>
                    <a:pt x="0" y="6889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397405" y="8508580"/>
            <a:ext cx="8676256" cy="73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i="true">
                <a:solidFill>
                  <a:srgbClr val="595959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Table 3:Preprocessed records from the solar PV system dataset, with cleaned and normalized feature values ready for analysis.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83584" y="152400"/>
            <a:ext cx="1389724" cy="1266364"/>
            <a:chOff x="0" y="0"/>
            <a:chExt cx="1852966" cy="1688486"/>
          </a:xfrm>
        </p:grpSpPr>
        <p:sp>
          <p:nvSpPr>
            <p:cNvPr name="Freeform 18" id="18" descr="A logo on a black background  AI-generated content may be incorrect."/>
            <p:cNvSpPr/>
            <p:nvPr/>
          </p:nvSpPr>
          <p:spPr>
            <a:xfrm flipH="false" flipV="false" rot="0">
              <a:off x="0" y="0"/>
              <a:ext cx="1852930" cy="1688465"/>
            </a:xfrm>
            <a:custGeom>
              <a:avLst/>
              <a:gdLst/>
              <a:ahLst/>
              <a:cxnLst/>
              <a:rect r="r" b="b" t="t" l="l"/>
              <a:pathLst>
                <a:path h="1688465" w="1852930">
                  <a:moveTo>
                    <a:pt x="0" y="0"/>
                  </a:moveTo>
                  <a:lnTo>
                    <a:pt x="1852930" y="0"/>
                  </a:lnTo>
                  <a:lnTo>
                    <a:pt x="1852930" y="1688465"/>
                  </a:lnTo>
                  <a:lnTo>
                    <a:pt x="0" y="168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8795" t="-27543" r="-94850" b="-94795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181359" y="7984705"/>
            <a:ext cx="5583882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b="true" sz="1800">
                <a:solidFill>
                  <a:srgbClr val="2626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Source: Publicly available solar PV dataset from GitHub.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955163"/>
            <a:ext cx="18288000" cy="331851"/>
            <a:chOff x="0" y="0"/>
            <a:chExt cx="24384000" cy="4424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442468"/>
            </a:xfrm>
            <a:custGeom>
              <a:avLst/>
              <a:gdLst/>
              <a:ahLst/>
              <a:cxnLst/>
              <a:rect r="r" b="b" t="t" l="l"/>
              <a:pathLst>
                <a:path h="44246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42468"/>
                  </a:lnTo>
                  <a:lnTo>
                    <a:pt x="0" y="442468"/>
                  </a:lnTo>
                  <a:close/>
                </a:path>
              </a:pathLst>
            </a:custGeom>
            <a:solidFill>
              <a:srgbClr val="1560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016749" y="-44486"/>
            <a:ext cx="15773400" cy="1959770"/>
            <a:chOff x="0" y="0"/>
            <a:chExt cx="21031200" cy="26130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1200" cy="2613027"/>
            </a:xfrm>
            <a:custGeom>
              <a:avLst/>
              <a:gdLst/>
              <a:ahLst/>
              <a:cxnLst/>
              <a:rect r="r" b="b" t="t" l="l"/>
              <a:pathLst>
                <a:path h="2613027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13027"/>
                  </a:lnTo>
                  <a:lnTo>
                    <a:pt x="0" y="2613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1031200" cy="25749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6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Simulation Results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7300" y="9534525"/>
            <a:ext cx="15659100" cy="547688"/>
            <a:chOff x="0" y="0"/>
            <a:chExt cx="20878800" cy="7302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878800" cy="730251"/>
            </a:xfrm>
            <a:custGeom>
              <a:avLst/>
              <a:gdLst/>
              <a:ahLst/>
              <a:cxnLst/>
              <a:rect r="r" b="b" t="t" l="l"/>
              <a:pathLst>
                <a:path h="730251" w="20878800">
                  <a:moveTo>
                    <a:pt x="0" y="0"/>
                  </a:moveTo>
                  <a:lnTo>
                    <a:pt x="20878800" y="0"/>
                  </a:lnTo>
                  <a:lnTo>
                    <a:pt x="208788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0878800" cy="7493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Smart AI Framework for Solar Plant Reliability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915900" y="9534525"/>
            <a:ext cx="4114800" cy="621023"/>
            <a:chOff x="0" y="0"/>
            <a:chExt cx="5486400" cy="8280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86400" cy="828030"/>
            </a:xfrm>
            <a:custGeom>
              <a:avLst/>
              <a:gdLst/>
              <a:ahLst/>
              <a:cxnLst/>
              <a:rect r="r" b="b" t="t" l="l"/>
              <a:pathLst>
                <a:path h="82803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828030"/>
                  </a:lnTo>
                  <a:lnTo>
                    <a:pt x="0" y="82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5486400" cy="84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11</a:t>
              </a:r>
            </a:p>
            <a:p>
              <a:pPr algn="r">
                <a:lnSpc>
                  <a:spcPts val="216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17485" y="8751800"/>
            <a:ext cx="7892175" cy="804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i="true">
                <a:solidFill>
                  <a:srgbClr val="40404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Fig 4. Scatter plot showing the relationship between irradiance and DC power output in the solar PV system.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21192" y="8751800"/>
            <a:ext cx="7892175" cy="804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i="true">
                <a:solidFill>
                  <a:srgbClr val="595959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Fig 5. Scatter plot showing the effect of panel temperature on relative efficiency in the solar PV system.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16613" y="2315334"/>
            <a:ext cx="8893918" cy="6301264"/>
            <a:chOff x="0" y="0"/>
            <a:chExt cx="11858557" cy="840168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858498" cy="8401685"/>
            </a:xfrm>
            <a:custGeom>
              <a:avLst/>
              <a:gdLst/>
              <a:ahLst/>
              <a:cxnLst/>
              <a:rect r="r" b="b" t="t" l="l"/>
              <a:pathLst>
                <a:path h="8401685" w="11858498">
                  <a:moveTo>
                    <a:pt x="0" y="0"/>
                  </a:moveTo>
                  <a:lnTo>
                    <a:pt x="11858498" y="0"/>
                  </a:lnTo>
                  <a:lnTo>
                    <a:pt x="11858498" y="8401685"/>
                  </a:lnTo>
                  <a:lnTo>
                    <a:pt x="0" y="8401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8592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244930" y="2340775"/>
            <a:ext cx="8915400" cy="6301263"/>
            <a:chOff x="0" y="0"/>
            <a:chExt cx="11887200" cy="84016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887200" cy="8401685"/>
            </a:xfrm>
            <a:custGeom>
              <a:avLst/>
              <a:gdLst/>
              <a:ahLst/>
              <a:cxnLst/>
              <a:rect r="r" b="b" t="t" l="l"/>
              <a:pathLst>
                <a:path h="8401685" w="11887200">
                  <a:moveTo>
                    <a:pt x="0" y="0"/>
                  </a:moveTo>
                  <a:lnTo>
                    <a:pt x="11887200" y="0"/>
                  </a:lnTo>
                  <a:lnTo>
                    <a:pt x="11887200" y="8401685"/>
                  </a:lnTo>
                  <a:lnTo>
                    <a:pt x="0" y="8401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" t="0" r="-8329" b="-1097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335984" y="304800"/>
            <a:ext cx="1389724" cy="1266364"/>
            <a:chOff x="0" y="0"/>
            <a:chExt cx="1852966" cy="1688486"/>
          </a:xfrm>
        </p:grpSpPr>
        <p:sp>
          <p:nvSpPr>
            <p:cNvPr name="Freeform 20" id="20" descr="A logo on a black background  AI-generated content may be incorrect."/>
            <p:cNvSpPr/>
            <p:nvPr/>
          </p:nvSpPr>
          <p:spPr>
            <a:xfrm flipH="false" flipV="false" rot="0">
              <a:off x="0" y="0"/>
              <a:ext cx="1852930" cy="1688465"/>
            </a:xfrm>
            <a:custGeom>
              <a:avLst/>
              <a:gdLst/>
              <a:ahLst/>
              <a:cxnLst/>
              <a:rect r="r" b="b" t="t" l="l"/>
              <a:pathLst>
                <a:path h="1688465" w="1852930">
                  <a:moveTo>
                    <a:pt x="0" y="0"/>
                  </a:moveTo>
                  <a:lnTo>
                    <a:pt x="1852930" y="0"/>
                  </a:lnTo>
                  <a:lnTo>
                    <a:pt x="1852930" y="1688465"/>
                  </a:lnTo>
                  <a:lnTo>
                    <a:pt x="0" y="168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8795" t="-27543" r="-94850" b="-94795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955163"/>
            <a:ext cx="18288000" cy="331839"/>
            <a:chOff x="0" y="0"/>
            <a:chExt cx="24384000" cy="4424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442468"/>
            </a:xfrm>
            <a:custGeom>
              <a:avLst/>
              <a:gdLst/>
              <a:ahLst/>
              <a:cxnLst/>
              <a:rect r="r" b="b" t="t" l="l"/>
              <a:pathLst>
                <a:path h="44246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42468"/>
                  </a:lnTo>
                  <a:lnTo>
                    <a:pt x="0" y="442468"/>
                  </a:lnTo>
                  <a:close/>
                </a:path>
              </a:pathLst>
            </a:custGeom>
            <a:solidFill>
              <a:srgbClr val="1560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57298" y="9534525"/>
            <a:ext cx="16273462" cy="547688"/>
            <a:chOff x="0" y="0"/>
            <a:chExt cx="21697950" cy="7302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97950" cy="730250"/>
            </a:xfrm>
            <a:custGeom>
              <a:avLst/>
              <a:gdLst/>
              <a:ahLst/>
              <a:cxnLst/>
              <a:rect r="r" b="b" t="t" l="l"/>
              <a:pathLst>
                <a:path h="730250" w="21697950">
                  <a:moveTo>
                    <a:pt x="0" y="0"/>
                  </a:moveTo>
                  <a:lnTo>
                    <a:pt x="21697950" y="0"/>
                  </a:lnTo>
                  <a:lnTo>
                    <a:pt x="2169795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1697950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Smart AI Framework for Solar Plant Reliability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915900" y="9534525"/>
            <a:ext cx="4114800" cy="621023"/>
            <a:chOff x="0" y="0"/>
            <a:chExt cx="5486400" cy="8280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86400" cy="828030"/>
            </a:xfrm>
            <a:custGeom>
              <a:avLst/>
              <a:gdLst/>
              <a:ahLst/>
              <a:cxnLst/>
              <a:rect r="r" b="b" t="t" l="l"/>
              <a:pathLst>
                <a:path h="82803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828030"/>
                  </a:lnTo>
                  <a:lnTo>
                    <a:pt x="0" y="82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486400" cy="84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12</a:t>
              </a:r>
            </a:p>
            <a:p>
              <a:pPr algn="r">
                <a:lnSpc>
                  <a:spcPts val="21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86525" y="452438"/>
            <a:ext cx="1389724" cy="1266364"/>
            <a:chOff x="0" y="0"/>
            <a:chExt cx="1852966" cy="1688486"/>
          </a:xfrm>
        </p:grpSpPr>
        <p:sp>
          <p:nvSpPr>
            <p:cNvPr name="Freeform 11" id="11" descr="A logo on a black background  AI-generated content may be incorrect."/>
            <p:cNvSpPr/>
            <p:nvPr/>
          </p:nvSpPr>
          <p:spPr>
            <a:xfrm flipH="false" flipV="false" rot="0">
              <a:off x="0" y="0"/>
              <a:ext cx="1852930" cy="1688465"/>
            </a:xfrm>
            <a:custGeom>
              <a:avLst/>
              <a:gdLst/>
              <a:ahLst/>
              <a:cxnLst/>
              <a:rect r="r" b="b" t="t" l="l"/>
              <a:pathLst>
                <a:path h="1688465" w="1852930">
                  <a:moveTo>
                    <a:pt x="0" y="0"/>
                  </a:moveTo>
                  <a:lnTo>
                    <a:pt x="1852930" y="0"/>
                  </a:lnTo>
                  <a:lnTo>
                    <a:pt x="1852930" y="1688465"/>
                  </a:lnTo>
                  <a:lnTo>
                    <a:pt x="0" y="168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8795" t="-27543" r="-94850" b="-94795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2935659"/>
            <a:ext cx="5006857" cy="6255085"/>
            <a:chOff x="0" y="0"/>
            <a:chExt cx="1318678" cy="16474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18678" cy="1647430"/>
            </a:xfrm>
            <a:custGeom>
              <a:avLst/>
              <a:gdLst/>
              <a:ahLst/>
              <a:cxnLst/>
              <a:rect r="r" b="b" t="t" l="l"/>
              <a:pathLst>
                <a:path h="1647430" w="1318678">
                  <a:moveTo>
                    <a:pt x="37110" y="0"/>
                  </a:moveTo>
                  <a:lnTo>
                    <a:pt x="1281568" y="0"/>
                  </a:lnTo>
                  <a:cubicBezTo>
                    <a:pt x="1291410" y="0"/>
                    <a:pt x="1300849" y="3910"/>
                    <a:pt x="1307809" y="10869"/>
                  </a:cubicBezTo>
                  <a:cubicBezTo>
                    <a:pt x="1314768" y="17829"/>
                    <a:pt x="1318678" y="27268"/>
                    <a:pt x="1318678" y="37110"/>
                  </a:cubicBezTo>
                  <a:lnTo>
                    <a:pt x="1318678" y="1610320"/>
                  </a:lnTo>
                  <a:cubicBezTo>
                    <a:pt x="1318678" y="1630815"/>
                    <a:pt x="1302063" y="1647430"/>
                    <a:pt x="1281568" y="1647430"/>
                  </a:cubicBezTo>
                  <a:lnTo>
                    <a:pt x="37110" y="1647430"/>
                  </a:lnTo>
                  <a:cubicBezTo>
                    <a:pt x="16615" y="1647430"/>
                    <a:pt x="0" y="1630815"/>
                    <a:pt x="0" y="1610320"/>
                  </a:cubicBezTo>
                  <a:lnTo>
                    <a:pt x="0" y="37110"/>
                  </a:lnTo>
                  <a:cubicBezTo>
                    <a:pt x="0" y="16615"/>
                    <a:pt x="16615" y="0"/>
                    <a:pt x="3711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318678" cy="16760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19"/>
                </a:lnSpc>
              </a:pPr>
              <a:r>
                <a:rPr lang="en-US" b="true" sz="3599" u="sng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MODEL BUILDING</a:t>
              </a:r>
            </a:p>
            <a:p>
              <a:pPr algn="ctr">
                <a:lnSpc>
                  <a:spcPts val="3599"/>
                </a:lnSpc>
              </a:pPr>
            </a:p>
            <a:p>
              <a:pPr algn="ctr">
                <a:lnSpc>
                  <a:spcPts val="3599"/>
                </a:lnSpc>
              </a:pPr>
            </a:p>
            <a:p>
              <a:pPr algn="ctr">
                <a:lnSpc>
                  <a:spcPts val="3599"/>
                </a:lnSpc>
              </a:pPr>
            </a:p>
            <a:p>
              <a:pPr algn="ctr">
                <a:lnSpc>
                  <a:spcPts val="4199"/>
                </a:lnSpc>
              </a:pPr>
              <a:r>
                <a:rPr lang="en-US" b="true" sz="3499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Trained multiple ML models (Decision Tree, Random Forest, Isolation Forest) using preprocessed solar data.</a:t>
              </a:r>
            </a:p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032074" y="490307"/>
            <a:ext cx="11177250" cy="10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</a:t>
            </a:r>
            <a:r>
              <a:rPr lang="en-US" sz="5999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5999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Buil</a:t>
            </a:r>
            <a:r>
              <a:rPr lang="en-US" sz="5999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5999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</a:t>
            </a:r>
            <a:r>
              <a:rPr lang="en-US" sz="5999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5999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</a:t>
            </a:r>
            <a:r>
              <a:rPr lang="en-US" sz="5999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5999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</a:t>
            </a:r>
            <a:r>
              <a:rPr lang="en-US" sz="5999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sua</a:t>
            </a:r>
            <a:r>
              <a:rPr lang="en-US" sz="5999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5999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5999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zatio</a:t>
            </a:r>
            <a:r>
              <a:rPr lang="en-US" sz="5999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640572" y="2935659"/>
            <a:ext cx="5006857" cy="6255085"/>
            <a:chOff x="0" y="0"/>
            <a:chExt cx="1318678" cy="16474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18678" cy="1647430"/>
            </a:xfrm>
            <a:custGeom>
              <a:avLst/>
              <a:gdLst/>
              <a:ahLst/>
              <a:cxnLst/>
              <a:rect r="r" b="b" t="t" l="l"/>
              <a:pathLst>
                <a:path h="1647430" w="1318678">
                  <a:moveTo>
                    <a:pt x="37110" y="0"/>
                  </a:moveTo>
                  <a:lnTo>
                    <a:pt x="1281568" y="0"/>
                  </a:lnTo>
                  <a:cubicBezTo>
                    <a:pt x="1291410" y="0"/>
                    <a:pt x="1300849" y="3910"/>
                    <a:pt x="1307809" y="10869"/>
                  </a:cubicBezTo>
                  <a:cubicBezTo>
                    <a:pt x="1314768" y="17829"/>
                    <a:pt x="1318678" y="27268"/>
                    <a:pt x="1318678" y="37110"/>
                  </a:cubicBezTo>
                  <a:lnTo>
                    <a:pt x="1318678" y="1610320"/>
                  </a:lnTo>
                  <a:cubicBezTo>
                    <a:pt x="1318678" y="1630815"/>
                    <a:pt x="1302063" y="1647430"/>
                    <a:pt x="1281568" y="1647430"/>
                  </a:cubicBezTo>
                  <a:lnTo>
                    <a:pt x="37110" y="1647430"/>
                  </a:lnTo>
                  <a:cubicBezTo>
                    <a:pt x="16615" y="1647430"/>
                    <a:pt x="0" y="1630815"/>
                    <a:pt x="0" y="1610320"/>
                  </a:cubicBezTo>
                  <a:lnTo>
                    <a:pt x="0" y="37110"/>
                  </a:lnTo>
                  <a:cubicBezTo>
                    <a:pt x="0" y="16615"/>
                    <a:pt x="16615" y="0"/>
                    <a:pt x="3711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318678" cy="16760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19"/>
                </a:lnSpc>
              </a:pPr>
              <a:r>
                <a:rPr lang="en-US" b="true" sz="3599" u="sng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EVALUATION</a:t>
              </a:r>
            </a:p>
            <a:p>
              <a:pPr algn="ctr">
                <a:lnSpc>
                  <a:spcPts val="4319"/>
                </a:lnSpc>
              </a:pPr>
              <a:r>
                <a:rPr lang="en-US" b="true" sz="3599" u="sng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METRICS</a:t>
              </a:r>
            </a:p>
            <a:p>
              <a:pPr algn="ctr">
                <a:lnSpc>
                  <a:spcPts val="3599"/>
                </a:lnSpc>
              </a:pPr>
            </a:p>
            <a:p>
              <a:pPr algn="ctr">
                <a:lnSpc>
                  <a:spcPts val="3599"/>
                </a:lnSpc>
              </a:pPr>
            </a:p>
            <a:p>
              <a:pPr algn="ctr">
                <a:lnSpc>
                  <a:spcPts val="4199"/>
                </a:lnSpc>
              </a:pPr>
              <a:r>
                <a:rPr lang="en-US" b="true" sz="3499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Accu</a:t>
              </a:r>
              <a:r>
                <a:rPr lang="en-US" b="true" sz="3499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racy, precision, recall, and the confusion matrix were used for model assessment.</a:t>
              </a:r>
            </a:p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523904" y="2935659"/>
            <a:ext cx="5006857" cy="6255085"/>
            <a:chOff x="0" y="0"/>
            <a:chExt cx="1318678" cy="16474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18678" cy="1647430"/>
            </a:xfrm>
            <a:custGeom>
              <a:avLst/>
              <a:gdLst/>
              <a:ahLst/>
              <a:cxnLst/>
              <a:rect r="r" b="b" t="t" l="l"/>
              <a:pathLst>
                <a:path h="1647430" w="1318678">
                  <a:moveTo>
                    <a:pt x="37110" y="0"/>
                  </a:moveTo>
                  <a:lnTo>
                    <a:pt x="1281568" y="0"/>
                  </a:lnTo>
                  <a:cubicBezTo>
                    <a:pt x="1291410" y="0"/>
                    <a:pt x="1300849" y="3910"/>
                    <a:pt x="1307809" y="10869"/>
                  </a:cubicBezTo>
                  <a:cubicBezTo>
                    <a:pt x="1314768" y="17829"/>
                    <a:pt x="1318678" y="27268"/>
                    <a:pt x="1318678" y="37110"/>
                  </a:cubicBezTo>
                  <a:lnTo>
                    <a:pt x="1318678" y="1610320"/>
                  </a:lnTo>
                  <a:cubicBezTo>
                    <a:pt x="1318678" y="1630815"/>
                    <a:pt x="1302063" y="1647430"/>
                    <a:pt x="1281568" y="1647430"/>
                  </a:cubicBezTo>
                  <a:lnTo>
                    <a:pt x="37110" y="1647430"/>
                  </a:lnTo>
                  <a:cubicBezTo>
                    <a:pt x="16615" y="1647430"/>
                    <a:pt x="0" y="1630815"/>
                    <a:pt x="0" y="1610320"/>
                  </a:cubicBezTo>
                  <a:lnTo>
                    <a:pt x="0" y="37110"/>
                  </a:lnTo>
                  <a:cubicBezTo>
                    <a:pt x="0" y="16615"/>
                    <a:pt x="16615" y="0"/>
                    <a:pt x="3711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1318678" cy="16760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19"/>
                </a:lnSpc>
              </a:pPr>
              <a:r>
                <a:rPr lang="en-US" b="true" sz="3599" u="sng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VISUALIZATION DASHBOARD</a:t>
              </a:r>
            </a:p>
            <a:p>
              <a:pPr algn="ctr">
                <a:lnSpc>
                  <a:spcPts val="3599"/>
                </a:lnSpc>
              </a:pPr>
            </a:p>
            <a:p>
              <a:pPr algn="ctr">
                <a:lnSpc>
                  <a:spcPts val="3599"/>
                </a:lnSpc>
              </a:pPr>
            </a:p>
            <a:p>
              <a:pPr algn="ctr">
                <a:lnSpc>
                  <a:spcPts val="4199"/>
                </a:lnSpc>
              </a:pPr>
              <a:r>
                <a:rPr lang="en-US" b="true" sz="3499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Developed </a:t>
              </a:r>
              <a:r>
                <a:rPr lang="en-US" b="true" sz="3499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an interactive dashboard to visualize anomalies and performance trends in real time.</a:t>
              </a:r>
            </a:p>
            <a:p>
              <a:pPr algn="ctr">
                <a:lnSpc>
                  <a:spcPts val="4199"/>
                </a:lnSpc>
              </a:pPr>
            </a:p>
            <a:p>
              <a:pPr algn="ctr">
                <a:lnSpc>
                  <a:spcPts val="4199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955163"/>
            <a:ext cx="18288000" cy="331839"/>
            <a:chOff x="0" y="0"/>
            <a:chExt cx="24384000" cy="4424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442468"/>
            </a:xfrm>
            <a:custGeom>
              <a:avLst/>
              <a:gdLst/>
              <a:ahLst/>
              <a:cxnLst/>
              <a:rect r="r" b="b" t="t" l="l"/>
              <a:pathLst>
                <a:path h="44246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42468"/>
                  </a:lnTo>
                  <a:lnTo>
                    <a:pt x="0" y="442468"/>
                  </a:lnTo>
                  <a:close/>
                </a:path>
              </a:pathLst>
            </a:custGeom>
            <a:solidFill>
              <a:srgbClr val="1560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034009" y="34528"/>
            <a:ext cx="15773400" cy="1988345"/>
            <a:chOff x="0" y="0"/>
            <a:chExt cx="21031200" cy="26511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1031200" cy="261302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6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Model Selection Rationale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7298" y="9534525"/>
            <a:ext cx="16273462" cy="547688"/>
            <a:chOff x="0" y="0"/>
            <a:chExt cx="21697950" cy="730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97950" cy="730250"/>
            </a:xfrm>
            <a:custGeom>
              <a:avLst/>
              <a:gdLst/>
              <a:ahLst/>
              <a:cxnLst/>
              <a:rect r="r" b="b" t="t" l="l"/>
              <a:pathLst>
                <a:path h="730250" w="21697950">
                  <a:moveTo>
                    <a:pt x="0" y="0"/>
                  </a:moveTo>
                  <a:lnTo>
                    <a:pt x="21697950" y="0"/>
                  </a:lnTo>
                  <a:lnTo>
                    <a:pt x="2169795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1697950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Smart AI Framework for Solar Plant Reliability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915900" y="9534525"/>
            <a:ext cx="4114800" cy="621023"/>
            <a:chOff x="0" y="0"/>
            <a:chExt cx="5486400" cy="8280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86400" cy="828030"/>
            </a:xfrm>
            <a:custGeom>
              <a:avLst/>
              <a:gdLst/>
              <a:ahLst/>
              <a:cxnLst/>
              <a:rect r="r" b="b" t="t" l="l"/>
              <a:pathLst>
                <a:path h="82803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828030"/>
                  </a:lnTo>
                  <a:lnTo>
                    <a:pt x="0" y="82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5486400" cy="84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13</a:t>
              </a:r>
            </a:p>
            <a:p>
              <a:pPr algn="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86525" y="395518"/>
            <a:ext cx="1389724" cy="1266364"/>
            <a:chOff x="0" y="0"/>
            <a:chExt cx="1852966" cy="1688486"/>
          </a:xfrm>
        </p:grpSpPr>
        <p:sp>
          <p:nvSpPr>
            <p:cNvPr name="Freeform 14" id="14" descr="A logo on a black background  AI-generated content may be incorrect."/>
            <p:cNvSpPr/>
            <p:nvPr/>
          </p:nvSpPr>
          <p:spPr>
            <a:xfrm flipH="false" flipV="false" rot="0">
              <a:off x="0" y="0"/>
              <a:ext cx="1852930" cy="1688465"/>
            </a:xfrm>
            <a:custGeom>
              <a:avLst/>
              <a:gdLst/>
              <a:ahLst/>
              <a:cxnLst/>
              <a:rect r="r" b="b" t="t" l="l"/>
              <a:pathLst>
                <a:path h="1688465" w="1852930">
                  <a:moveTo>
                    <a:pt x="0" y="0"/>
                  </a:moveTo>
                  <a:lnTo>
                    <a:pt x="1852930" y="0"/>
                  </a:lnTo>
                  <a:lnTo>
                    <a:pt x="1852930" y="1688465"/>
                  </a:lnTo>
                  <a:lnTo>
                    <a:pt x="0" y="168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8795" t="-27543" r="-94850" b="-94795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26046" y="2483221"/>
            <a:ext cx="5411973" cy="6906984"/>
            <a:chOff x="0" y="0"/>
            <a:chExt cx="1425376" cy="18191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25376" cy="1819123"/>
            </a:xfrm>
            <a:custGeom>
              <a:avLst/>
              <a:gdLst/>
              <a:ahLst/>
              <a:cxnLst/>
              <a:rect r="r" b="b" t="t" l="l"/>
              <a:pathLst>
                <a:path h="1819123" w="1425376">
                  <a:moveTo>
                    <a:pt x="34332" y="0"/>
                  </a:moveTo>
                  <a:lnTo>
                    <a:pt x="1391043" y="0"/>
                  </a:lnTo>
                  <a:cubicBezTo>
                    <a:pt x="1410005" y="0"/>
                    <a:pt x="1425376" y="15371"/>
                    <a:pt x="1425376" y="34332"/>
                  </a:cubicBezTo>
                  <a:lnTo>
                    <a:pt x="1425376" y="1784791"/>
                  </a:lnTo>
                  <a:cubicBezTo>
                    <a:pt x="1425376" y="1803752"/>
                    <a:pt x="1410005" y="1819123"/>
                    <a:pt x="1391043" y="1819123"/>
                  </a:cubicBezTo>
                  <a:lnTo>
                    <a:pt x="34332" y="1819123"/>
                  </a:lnTo>
                  <a:cubicBezTo>
                    <a:pt x="15371" y="1819123"/>
                    <a:pt x="0" y="1803752"/>
                    <a:pt x="0" y="1784791"/>
                  </a:cubicBezTo>
                  <a:lnTo>
                    <a:pt x="0" y="34332"/>
                  </a:lnTo>
                  <a:cubicBezTo>
                    <a:pt x="0" y="15371"/>
                    <a:pt x="15371" y="0"/>
                    <a:pt x="34332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425376" cy="1847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19"/>
                </a:lnSpc>
              </a:pPr>
              <a:r>
                <a:rPr lang="en-US" b="true" sz="3599" u="sng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DECISION TREE</a:t>
              </a:r>
            </a:p>
            <a:p>
              <a:pPr algn="ctr">
                <a:lnSpc>
                  <a:spcPts val="3599"/>
                </a:lnSpc>
              </a:pPr>
            </a:p>
            <a:p>
              <a:pPr algn="ctr">
                <a:lnSpc>
                  <a:spcPts val="3599"/>
                </a:lnSpc>
              </a:pPr>
            </a:p>
            <a:p>
              <a:pPr algn="ctr">
                <a:lnSpc>
                  <a:spcPts val="3599"/>
                </a:lnSpc>
              </a:pPr>
            </a:p>
            <a:p>
              <a:pPr algn="ctr">
                <a:lnSpc>
                  <a:spcPts val="4199"/>
                </a:lnSpc>
              </a:pPr>
              <a:r>
                <a:rPr lang="en-US" b="true" sz="3499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• S</a:t>
              </a:r>
              <a:r>
                <a:rPr lang="en-US" b="true" sz="3499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imple and interpretable model for baseline comparison.</a:t>
              </a:r>
            </a:p>
            <a:p>
              <a:pPr algn="ctr">
                <a:lnSpc>
                  <a:spcPts val="4199"/>
                </a:lnSpc>
              </a:pPr>
              <a:r>
                <a:rPr lang="en-US" b="true" sz="3499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• Captures relationships between electrical and environmental parameters.</a:t>
              </a:r>
            </a:p>
            <a:p>
              <a:pPr algn="ctr">
                <a:lnSpc>
                  <a:spcPts val="4199"/>
                </a:lnSpc>
              </a:pPr>
              <a:r>
                <a:rPr lang="en-US" b="true" sz="3499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• Limited generalization due to overfitting</a:t>
              </a:r>
            </a:p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543601" y="2408982"/>
            <a:ext cx="4987160" cy="6981223"/>
            <a:chOff x="0" y="0"/>
            <a:chExt cx="1313491" cy="183867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13491" cy="1838676"/>
            </a:xfrm>
            <a:custGeom>
              <a:avLst/>
              <a:gdLst/>
              <a:ahLst/>
              <a:cxnLst/>
              <a:rect r="r" b="b" t="t" l="l"/>
              <a:pathLst>
                <a:path h="1838676" w="1313491">
                  <a:moveTo>
                    <a:pt x="37257" y="0"/>
                  </a:moveTo>
                  <a:lnTo>
                    <a:pt x="1276234" y="0"/>
                  </a:lnTo>
                  <a:cubicBezTo>
                    <a:pt x="1296810" y="0"/>
                    <a:pt x="1313491" y="16680"/>
                    <a:pt x="1313491" y="37257"/>
                  </a:cubicBezTo>
                  <a:lnTo>
                    <a:pt x="1313491" y="1801419"/>
                  </a:lnTo>
                  <a:cubicBezTo>
                    <a:pt x="1313491" y="1811300"/>
                    <a:pt x="1309565" y="1820777"/>
                    <a:pt x="1302578" y="1827764"/>
                  </a:cubicBezTo>
                  <a:cubicBezTo>
                    <a:pt x="1295591" y="1834751"/>
                    <a:pt x="1286115" y="1838676"/>
                    <a:pt x="1276234" y="1838676"/>
                  </a:cubicBezTo>
                  <a:lnTo>
                    <a:pt x="37257" y="1838676"/>
                  </a:lnTo>
                  <a:cubicBezTo>
                    <a:pt x="27376" y="1838676"/>
                    <a:pt x="17899" y="1834751"/>
                    <a:pt x="10912" y="1827764"/>
                  </a:cubicBezTo>
                  <a:cubicBezTo>
                    <a:pt x="3925" y="1820777"/>
                    <a:pt x="0" y="1811300"/>
                    <a:pt x="0" y="1801419"/>
                  </a:cubicBezTo>
                  <a:lnTo>
                    <a:pt x="0" y="37257"/>
                  </a:lnTo>
                  <a:cubicBezTo>
                    <a:pt x="0" y="27376"/>
                    <a:pt x="3925" y="17899"/>
                    <a:pt x="10912" y="10912"/>
                  </a:cubicBezTo>
                  <a:cubicBezTo>
                    <a:pt x="17899" y="3925"/>
                    <a:pt x="27376" y="0"/>
                    <a:pt x="3725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1313491" cy="1867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19"/>
                </a:lnSpc>
              </a:pPr>
              <a:r>
                <a:rPr lang="en-US" b="true" sz="3599" u="sng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ISOLATION FOREST</a:t>
              </a:r>
            </a:p>
            <a:p>
              <a:pPr algn="ctr">
                <a:lnSpc>
                  <a:spcPts val="3599"/>
                </a:lnSpc>
              </a:pPr>
            </a:p>
            <a:p>
              <a:pPr algn="ctr">
                <a:lnSpc>
                  <a:spcPts val="3599"/>
                </a:lnSpc>
              </a:pPr>
            </a:p>
            <a:p>
              <a:pPr algn="ctr">
                <a:lnSpc>
                  <a:spcPts val="3599"/>
                </a:lnSpc>
              </a:pPr>
            </a:p>
            <a:p>
              <a:pPr algn="ctr">
                <a:lnSpc>
                  <a:spcPts val="4199"/>
                </a:lnSpc>
              </a:pPr>
              <a:r>
                <a:rPr lang="en-US" b="true" sz="3499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•</a:t>
              </a:r>
              <a:r>
                <a:rPr lang="en-US" b="true" sz="3499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Unsupervised model specialized in anomaly detection.</a:t>
              </a:r>
            </a:p>
            <a:p>
              <a:pPr algn="ctr">
                <a:lnSpc>
                  <a:spcPts val="4199"/>
                </a:lnSpc>
              </a:pPr>
              <a:r>
                <a:rPr lang="en-US" b="true" sz="3499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• Identifies unusual patterns without requiring labeled data.</a:t>
              </a:r>
            </a:p>
            <a:p>
              <a:pPr algn="ctr">
                <a:lnSpc>
                  <a:spcPts val="4199"/>
                </a:lnSpc>
              </a:pPr>
              <a:r>
                <a:rPr lang="en-US" b="true" sz="3499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• Useful for detecting unseen or rare faults.</a:t>
              </a:r>
            </a:p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587087" y="2408982"/>
            <a:ext cx="5449395" cy="6983184"/>
            <a:chOff x="0" y="0"/>
            <a:chExt cx="1435232" cy="183919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35232" cy="1839193"/>
            </a:xfrm>
            <a:custGeom>
              <a:avLst/>
              <a:gdLst/>
              <a:ahLst/>
              <a:cxnLst/>
              <a:rect r="r" b="b" t="t" l="l"/>
              <a:pathLst>
                <a:path h="1839193" w="1435232">
                  <a:moveTo>
                    <a:pt x="34097" y="0"/>
                  </a:moveTo>
                  <a:lnTo>
                    <a:pt x="1401135" y="0"/>
                  </a:lnTo>
                  <a:cubicBezTo>
                    <a:pt x="1410178" y="0"/>
                    <a:pt x="1418851" y="3592"/>
                    <a:pt x="1425245" y="9987"/>
                  </a:cubicBezTo>
                  <a:cubicBezTo>
                    <a:pt x="1431639" y="16381"/>
                    <a:pt x="1435232" y="25054"/>
                    <a:pt x="1435232" y="34097"/>
                  </a:cubicBezTo>
                  <a:lnTo>
                    <a:pt x="1435232" y="1805096"/>
                  </a:lnTo>
                  <a:cubicBezTo>
                    <a:pt x="1435232" y="1823927"/>
                    <a:pt x="1419966" y="1839193"/>
                    <a:pt x="1401135" y="1839193"/>
                  </a:cubicBezTo>
                  <a:lnTo>
                    <a:pt x="34097" y="1839193"/>
                  </a:lnTo>
                  <a:cubicBezTo>
                    <a:pt x="15266" y="1839193"/>
                    <a:pt x="0" y="1823927"/>
                    <a:pt x="0" y="1805096"/>
                  </a:cubicBezTo>
                  <a:lnTo>
                    <a:pt x="0" y="34097"/>
                  </a:lnTo>
                  <a:cubicBezTo>
                    <a:pt x="0" y="25054"/>
                    <a:pt x="3592" y="16381"/>
                    <a:pt x="9987" y="9987"/>
                  </a:cubicBezTo>
                  <a:cubicBezTo>
                    <a:pt x="16381" y="3592"/>
                    <a:pt x="25054" y="0"/>
                    <a:pt x="3409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1435232" cy="1867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19"/>
                </a:lnSpc>
              </a:pPr>
              <a:r>
                <a:rPr lang="en-US" b="true" sz="3599" u="sng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RANDOM FOREST</a:t>
              </a:r>
            </a:p>
            <a:p>
              <a:pPr algn="ctr">
                <a:lnSpc>
                  <a:spcPts val="3599"/>
                </a:lnSpc>
              </a:pPr>
            </a:p>
            <a:p>
              <a:pPr algn="ctr">
                <a:lnSpc>
                  <a:spcPts val="3599"/>
                </a:lnSpc>
              </a:pPr>
            </a:p>
            <a:p>
              <a:pPr algn="ctr">
                <a:lnSpc>
                  <a:spcPts val="4199"/>
                </a:lnSpc>
              </a:pPr>
              <a:r>
                <a:rPr lang="en-US" b="true" sz="3499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• E</a:t>
              </a:r>
              <a:r>
                <a:rPr lang="en-US" b="true" sz="3499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nsemble of multiple decision trees providing higher accuracy and robustness.</a:t>
              </a:r>
            </a:p>
            <a:p>
              <a:pPr algn="ctr">
                <a:lnSpc>
                  <a:spcPts val="4199"/>
                </a:lnSpc>
              </a:pPr>
              <a:r>
                <a:rPr lang="en-US" b="true" sz="3499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• Handles non-linear data effectively.</a:t>
              </a:r>
            </a:p>
            <a:p>
              <a:pPr algn="ctr">
                <a:lnSpc>
                  <a:spcPts val="4199"/>
                </a:lnSpc>
              </a:pPr>
              <a:r>
                <a:rPr lang="en-US" b="true" sz="3499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• Selected as the best-performing model for predictive maintenance.</a:t>
              </a:r>
            </a:p>
            <a:p>
              <a:pPr algn="ctr">
                <a:lnSpc>
                  <a:spcPts val="419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955163"/>
            <a:ext cx="18288000" cy="331839"/>
            <a:chOff x="0" y="0"/>
            <a:chExt cx="24384000" cy="4424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442468"/>
            </a:xfrm>
            <a:custGeom>
              <a:avLst/>
              <a:gdLst/>
              <a:ahLst/>
              <a:cxnLst/>
              <a:rect r="r" b="b" t="t" l="l"/>
              <a:pathLst>
                <a:path h="44246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42468"/>
                  </a:lnTo>
                  <a:lnTo>
                    <a:pt x="0" y="442468"/>
                  </a:lnTo>
                  <a:close/>
                </a:path>
              </a:pathLst>
            </a:custGeom>
            <a:solidFill>
              <a:srgbClr val="1560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938714" y="0"/>
            <a:ext cx="15773400" cy="1988345"/>
            <a:chOff x="0" y="0"/>
            <a:chExt cx="21031200" cy="26511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1031200" cy="261302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6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Model Evaluation-Decision Tree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7298" y="9534525"/>
            <a:ext cx="16273462" cy="547688"/>
            <a:chOff x="0" y="0"/>
            <a:chExt cx="21697950" cy="730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97950" cy="730250"/>
            </a:xfrm>
            <a:custGeom>
              <a:avLst/>
              <a:gdLst/>
              <a:ahLst/>
              <a:cxnLst/>
              <a:rect r="r" b="b" t="t" l="l"/>
              <a:pathLst>
                <a:path h="730250" w="21697950">
                  <a:moveTo>
                    <a:pt x="0" y="0"/>
                  </a:moveTo>
                  <a:lnTo>
                    <a:pt x="21697950" y="0"/>
                  </a:lnTo>
                  <a:lnTo>
                    <a:pt x="2169795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1697950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Smart AI Framework for Solar Plant Reliability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915900" y="9534525"/>
            <a:ext cx="4114800" cy="621023"/>
            <a:chOff x="0" y="0"/>
            <a:chExt cx="5486400" cy="8280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86400" cy="828030"/>
            </a:xfrm>
            <a:custGeom>
              <a:avLst/>
              <a:gdLst/>
              <a:ahLst/>
              <a:cxnLst/>
              <a:rect r="r" b="b" t="t" l="l"/>
              <a:pathLst>
                <a:path h="82803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828030"/>
                  </a:lnTo>
                  <a:lnTo>
                    <a:pt x="0" y="82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5486400" cy="84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14</a:t>
              </a:r>
            </a:p>
            <a:p>
              <a:pPr algn="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33838" y="395518"/>
            <a:ext cx="1389724" cy="1266364"/>
            <a:chOff x="0" y="0"/>
            <a:chExt cx="1852966" cy="1688486"/>
          </a:xfrm>
        </p:grpSpPr>
        <p:sp>
          <p:nvSpPr>
            <p:cNvPr name="Freeform 14" id="14" descr="A logo on a black background  AI-generated content may be incorrect."/>
            <p:cNvSpPr/>
            <p:nvPr/>
          </p:nvSpPr>
          <p:spPr>
            <a:xfrm flipH="false" flipV="false" rot="0">
              <a:off x="0" y="0"/>
              <a:ext cx="1852930" cy="1688465"/>
            </a:xfrm>
            <a:custGeom>
              <a:avLst/>
              <a:gdLst/>
              <a:ahLst/>
              <a:cxnLst/>
              <a:rect r="r" b="b" t="t" l="l"/>
              <a:pathLst>
                <a:path h="1688465" w="1852930">
                  <a:moveTo>
                    <a:pt x="0" y="0"/>
                  </a:moveTo>
                  <a:lnTo>
                    <a:pt x="1852930" y="0"/>
                  </a:lnTo>
                  <a:lnTo>
                    <a:pt x="1852930" y="1688465"/>
                  </a:lnTo>
                  <a:lnTo>
                    <a:pt x="0" y="168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8795" t="-27543" r="-94850" b="-94795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3445114"/>
            <a:ext cx="7422960" cy="5448044"/>
          </a:xfrm>
          <a:custGeom>
            <a:avLst/>
            <a:gdLst/>
            <a:ahLst/>
            <a:cxnLst/>
            <a:rect r="r" b="b" t="t" l="l"/>
            <a:pathLst>
              <a:path h="5448044" w="7422960">
                <a:moveTo>
                  <a:pt x="0" y="0"/>
                </a:moveTo>
                <a:lnTo>
                  <a:pt x="7422960" y="0"/>
                </a:lnTo>
                <a:lnTo>
                  <a:pt x="7422960" y="5448044"/>
                </a:lnTo>
                <a:lnTo>
                  <a:pt x="0" y="544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394030" y="3592857"/>
            <a:ext cx="7221660" cy="5300301"/>
          </a:xfrm>
          <a:custGeom>
            <a:avLst/>
            <a:gdLst/>
            <a:ahLst/>
            <a:cxnLst/>
            <a:rect r="r" b="b" t="t" l="l"/>
            <a:pathLst>
              <a:path h="5300301" w="7221660">
                <a:moveTo>
                  <a:pt x="0" y="0"/>
                </a:moveTo>
                <a:lnTo>
                  <a:pt x="7221660" y="0"/>
                </a:lnTo>
                <a:lnTo>
                  <a:pt x="7221660" y="5300301"/>
                </a:lnTo>
                <a:lnTo>
                  <a:pt x="0" y="53003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69318" y="1993825"/>
            <a:ext cx="17649423" cy="12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727"/>
              </a:lnSpc>
              <a:spcBef>
                <a:spcPct val="0"/>
              </a:spcBef>
            </a:pPr>
            <a:r>
              <a:rPr lang="en-US" b="true" sz="3376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Decision Tree mo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el achieve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 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high cl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ssification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accuracy, effectively identifying major fault categorie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in the solar PV dataset.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52890" y="9236058"/>
            <a:ext cx="418221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i="true">
                <a:solidFill>
                  <a:srgbClr val="595959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Fig 6: Confusion Matrix Heatmap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955163"/>
            <a:ext cx="18288000" cy="331839"/>
            <a:chOff x="0" y="0"/>
            <a:chExt cx="24384000" cy="4424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442468"/>
            </a:xfrm>
            <a:custGeom>
              <a:avLst/>
              <a:gdLst/>
              <a:ahLst/>
              <a:cxnLst/>
              <a:rect r="r" b="b" t="t" l="l"/>
              <a:pathLst>
                <a:path h="44246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42468"/>
                  </a:lnTo>
                  <a:lnTo>
                    <a:pt x="0" y="442468"/>
                  </a:lnTo>
                  <a:close/>
                </a:path>
              </a:pathLst>
            </a:custGeom>
            <a:solidFill>
              <a:srgbClr val="1560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909735" y="34528"/>
            <a:ext cx="15773400" cy="1988345"/>
            <a:chOff x="0" y="0"/>
            <a:chExt cx="21031200" cy="26511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1031200" cy="261302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6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Model Evaluation-Decision Tree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7298" y="9534525"/>
            <a:ext cx="16273462" cy="547688"/>
            <a:chOff x="0" y="0"/>
            <a:chExt cx="21697950" cy="730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97950" cy="730250"/>
            </a:xfrm>
            <a:custGeom>
              <a:avLst/>
              <a:gdLst/>
              <a:ahLst/>
              <a:cxnLst/>
              <a:rect r="r" b="b" t="t" l="l"/>
              <a:pathLst>
                <a:path h="730250" w="21697950">
                  <a:moveTo>
                    <a:pt x="0" y="0"/>
                  </a:moveTo>
                  <a:lnTo>
                    <a:pt x="21697950" y="0"/>
                  </a:lnTo>
                  <a:lnTo>
                    <a:pt x="2169795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1697950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Smart AI Framework for Solar Plant Reliability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915900" y="9534525"/>
            <a:ext cx="4114800" cy="621023"/>
            <a:chOff x="0" y="0"/>
            <a:chExt cx="5486400" cy="8280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86400" cy="828030"/>
            </a:xfrm>
            <a:custGeom>
              <a:avLst/>
              <a:gdLst/>
              <a:ahLst/>
              <a:cxnLst/>
              <a:rect r="r" b="b" t="t" l="l"/>
              <a:pathLst>
                <a:path h="82803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828030"/>
                  </a:lnTo>
                  <a:lnTo>
                    <a:pt x="0" y="82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5486400" cy="84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15</a:t>
              </a:r>
            </a:p>
            <a:p>
              <a:pPr algn="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33838" y="395518"/>
            <a:ext cx="1389724" cy="1266364"/>
            <a:chOff x="0" y="0"/>
            <a:chExt cx="1852966" cy="1688486"/>
          </a:xfrm>
        </p:grpSpPr>
        <p:sp>
          <p:nvSpPr>
            <p:cNvPr name="Freeform 14" id="14" descr="A logo on a black background  AI-generated content may be incorrect."/>
            <p:cNvSpPr/>
            <p:nvPr/>
          </p:nvSpPr>
          <p:spPr>
            <a:xfrm flipH="false" flipV="false" rot="0">
              <a:off x="0" y="0"/>
              <a:ext cx="1852930" cy="1688465"/>
            </a:xfrm>
            <a:custGeom>
              <a:avLst/>
              <a:gdLst/>
              <a:ahLst/>
              <a:cxnLst/>
              <a:rect r="r" b="b" t="t" l="l"/>
              <a:pathLst>
                <a:path h="1688465" w="1852930">
                  <a:moveTo>
                    <a:pt x="0" y="0"/>
                  </a:moveTo>
                  <a:lnTo>
                    <a:pt x="1852930" y="0"/>
                  </a:lnTo>
                  <a:lnTo>
                    <a:pt x="1852930" y="1688465"/>
                  </a:lnTo>
                  <a:lnTo>
                    <a:pt x="0" y="168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8795" t="-27543" r="-94850" b="-94795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31183" y="3072881"/>
            <a:ext cx="10759766" cy="5514380"/>
          </a:xfrm>
          <a:custGeom>
            <a:avLst/>
            <a:gdLst/>
            <a:ahLst/>
            <a:cxnLst/>
            <a:rect r="r" b="b" t="t" l="l"/>
            <a:pathLst>
              <a:path h="5514380" w="10759766">
                <a:moveTo>
                  <a:pt x="0" y="0"/>
                </a:moveTo>
                <a:lnTo>
                  <a:pt x="10759766" y="0"/>
                </a:lnTo>
                <a:lnTo>
                  <a:pt x="10759766" y="5514380"/>
                </a:lnTo>
                <a:lnTo>
                  <a:pt x="0" y="5514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797704" y="2226305"/>
            <a:ext cx="10109814" cy="6539143"/>
          </a:xfrm>
          <a:custGeom>
            <a:avLst/>
            <a:gdLst/>
            <a:ahLst/>
            <a:cxnLst/>
            <a:rect r="r" b="b" t="t" l="l"/>
            <a:pathLst>
              <a:path h="6539143" w="10109814">
                <a:moveTo>
                  <a:pt x="0" y="0"/>
                </a:moveTo>
                <a:lnTo>
                  <a:pt x="10109814" y="0"/>
                </a:lnTo>
                <a:lnTo>
                  <a:pt x="10109814" y="6539143"/>
                </a:lnTo>
                <a:lnTo>
                  <a:pt x="0" y="6539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958" r="-4604" b="-6034"/>
            </a:stretch>
          </a:blipFill>
        </p:spPr>
      </p:sp>
      <p:sp>
        <p:nvSpPr>
          <p:cNvPr name="AutoShape 17" id="17"/>
          <p:cNvSpPr/>
          <p:nvPr/>
        </p:nvSpPr>
        <p:spPr>
          <a:xfrm flipV="true">
            <a:off x="4612709" y="2157850"/>
            <a:ext cx="3446834" cy="272550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4612709" y="5481089"/>
            <a:ext cx="3446834" cy="362956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5400000">
            <a:off x="9540442" y="641846"/>
            <a:ext cx="7031995" cy="9993791"/>
          </a:xfrm>
          <a:custGeom>
            <a:avLst/>
            <a:gdLst/>
            <a:ahLst/>
            <a:cxnLst/>
            <a:rect r="r" b="b" t="t" l="l"/>
            <a:pathLst>
              <a:path h="9993791" w="7031995">
                <a:moveTo>
                  <a:pt x="0" y="0"/>
                </a:moveTo>
                <a:lnTo>
                  <a:pt x="7031995" y="0"/>
                </a:lnTo>
                <a:lnTo>
                  <a:pt x="7031995" y="9993791"/>
                </a:lnTo>
                <a:lnTo>
                  <a:pt x="0" y="99937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923646" y="9298305"/>
            <a:ext cx="552792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i="true">
                <a:solidFill>
                  <a:srgbClr val="595959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Fig 7: internal structure of the Decision Tree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955163"/>
            <a:ext cx="18288000" cy="331839"/>
            <a:chOff x="0" y="0"/>
            <a:chExt cx="24384000" cy="4424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442468"/>
            </a:xfrm>
            <a:custGeom>
              <a:avLst/>
              <a:gdLst/>
              <a:ahLst/>
              <a:cxnLst/>
              <a:rect r="r" b="b" t="t" l="l"/>
              <a:pathLst>
                <a:path h="44246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42468"/>
                  </a:lnTo>
                  <a:lnTo>
                    <a:pt x="0" y="442468"/>
                  </a:lnTo>
                  <a:close/>
                </a:path>
              </a:pathLst>
            </a:custGeom>
            <a:solidFill>
              <a:srgbClr val="1560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57361" y="-222908"/>
            <a:ext cx="15773400" cy="1988345"/>
            <a:chOff x="0" y="0"/>
            <a:chExt cx="21031200" cy="26511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1031200" cy="261302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6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Model Evaluation-Random Forest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7298" y="9534525"/>
            <a:ext cx="16273462" cy="547688"/>
            <a:chOff x="0" y="0"/>
            <a:chExt cx="21697950" cy="730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97950" cy="730250"/>
            </a:xfrm>
            <a:custGeom>
              <a:avLst/>
              <a:gdLst/>
              <a:ahLst/>
              <a:cxnLst/>
              <a:rect r="r" b="b" t="t" l="l"/>
              <a:pathLst>
                <a:path h="730250" w="21697950">
                  <a:moveTo>
                    <a:pt x="0" y="0"/>
                  </a:moveTo>
                  <a:lnTo>
                    <a:pt x="21697950" y="0"/>
                  </a:lnTo>
                  <a:lnTo>
                    <a:pt x="2169795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1697950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Smart AI Framework for Solar Plant Reliability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915900" y="9534525"/>
            <a:ext cx="4114800" cy="621023"/>
            <a:chOff x="0" y="0"/>
            <a:chExt cx="5486400" cy="8280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86400" cy="828030"/>
            </a:xfrm>
            <a:custGeom>
              <a:avLst/>
              <a:gdLst/>
              <a:ahLst/>
              <a:cxnLst/>
              <a:rect r="r" b="b" t="t" l="l"/>
              <a:pathLst>
                <a:path h="82803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828030"/>
                  </a:lnTo>
                  <a:lnTo>
                    <a:pt x="0" y="82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5486400" cy="84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16</a:t>
              </a:r>
            </a:p>
            <a:p>
              <a:pPr algn="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138082"/>
            <a:ext cx="1389724" cy="1266364"/>
            <a:chOff x="0" y="0"/>
            <a:chExt cx="1852966" cy="1688486"/>
          </a:xfrm>
        </p:grpSpPr>
        <p:sp>
          <p:nvSpPr>
            <p:cNvPr name="Freeform 14" id="14" descr="A logo on a black background  AI-generated content may be incorrect."/>
            <p:cNvSpPr/>
            <p:nvPr/>
          </p:nvSpPr>
          <p:spPr>
            <a:xfrm flipH="false" flipV="false" rot="0">
              <a:off x="0" y="0"/>
              <a:ext cx="1852930" cy="1688465"/>
            </a:xfrm>
            <a:custGeom>
              <a:avLst/>
              <a:gdLst/>
              <a:ahLst/>
              <a:cxnLst/>
              <a:rect r="r" b="b" t="t" l="l"/>
              <a:pathLst>
                <a:path h="1688465" w="1852930">
                  <a:moveTo>
                    <a:pt x="0" y="0"/>
                  </a:moveTo>
                  <a:lnTo>
                    <a:pt x="1852930" y="0"/>
                  </a:lnTo>
                  <a:lnTo>
                    <a:pt x="1852930" y="1688465"/>
                  </a:lnTo>
                  <a:lnTo>
                    <a:pt x="0" y="168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8795" t="-27543" r="-94850" b="-94795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3184098"/>
            <a:ext cx="7317746" cy="5689715"/>
          </a:xfrm>
          <a:custGeom>
            <a:avLst/>
            <a:gdLst/>
            <a:ahLst/>
            <a:cxnLst/>
            <a:rect r="r" b="b" t="t" l="l"/>
            <a:pathLst>
              <a:path h="5689715" w="7317746">
                <a:moveTo>
                  <a:pt x="0" y="0"/>
                </a:moveTo>
                <a:lnTo>
                  <a:pt x="7317746" y="0"/>
                </a:lnTo>
                <a:lnTo>
                  <a:pt x="7317746" y="5689715"/>
                </a:lnTo>
                <a:lnTo>
                  <a:pt x="0" y="56897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394030" y="3280772"/>
            <a:ext cx="7088773" cy="5496368"/>
          </a:xfrm>
          <a:custGeom>
            <a:avLst/>
            <a:gdLst/>
            <a:ahLst/>
            <a:cxnLst/>
            <a:rect r="r" b="b" t="t" l="l"/>
            <a:pathLst>
              <a:path h="5496368" w="7088773">
                <a:moveTo>
                  <a:pt x="0" y="0"/>
                </a:moveTo>
                <a:lnTo>
                  <a:pt x="7088773" y="0"/>
                </a:lnTo>
                <a:lnTo>
                  <a:pt x="7088773" y="5496368"/>
                </a:lnTo>
                <a:lnTo>
                  <a:pt x="0" y="5496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60858" y="1541630"/>
            <a:ext cx="17566282" cy="12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727"/>
              </a:lnSpc>
              <a:spcBef>
                <a:spcPct val="0"/>
              </a:spcBef>
            </a:pPr>
            <a:r>
              <a:rPr lang="en-US" b="true" sz="3376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Random Forest mo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del 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demonstr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ed s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uper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io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accuracy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and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robus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ss b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y 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z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ing o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ve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rf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tti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ng and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i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mprovi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gen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iz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tion.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52890" y="9022080"/>
            <a:ext cx="418221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i="true">
                <a:solidFill>
                  <a:srgbClr val="595959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Fig 8: Confusion Matrix Heatmap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955163"/>
            <a:ext cx="18288000" cy="331839"/>
            <a:chOff x="0" y="0"/>
            <a:chExt cx="24384000" cy="4424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442468"/>
            </a:xfrm>
            <a:custGeom>
              <a:avLst/>
              <a:gdLst/>
              <a:ahLst/>
              <a:cxnLst/>
              <a:rect r="r" b="b" t="t" l="l"/>
              <a:pathLst>
                <a:path h="44246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42468"/>
                  </a:lnTo>
                  <a:lnTo>
                    <a:pt x="0" y="442468"/>
                  </a:lnTo>
                  <a:close/>
                </a:path>
              </a:pathLst>
            </a:custGeom>
            <a:solidFill>
              <a:srgbClr val="1560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85900" y="-200461"/>
            <a:ext cx="15773400" cy="1988345"/>
            <a:chOff x="0" y="0"/>
            <a:chExt cx="21031200" cy="26511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1031200" cy="261302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6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Model Evaluation-Isolation Forest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7298" y="9534525"/>
            <a:ext cx="16273462" cy="547688"/>
            <a:chOff x="0" y="0"/>
            <a:chExt cx="21697950" cy="730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97950" cy="730250"/>
            </a:xfrm>
            <a:custGeom>
              <a:avLst/>
              <a:gdLst/>
              <a:ahLst/>
              <a:cxnLst/>
              <a:rect r="r" b="b" t="t" l="l"/>
              <a:pathLst>
                <a:path h="730250" w="21697950">
                  <a:moveTo>
                    <a:pt x="0" y="0"/>
                  </a:moveTo>
                  <a:lnTo>
                    <a:pt x="21697950" y="0"/>
                  </a:lnTo>
                  <a:lnTo>
                    <a:pt x="2169795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1697950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Smart AI Framework for Solar Plant Reliability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915900" y="9534525"/>
            <a:ext cx="4114800" cy="621023"/>
            <a:chOff x="0" y="0"/>
            <a:chExt cx="5486400" cy="8280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86400" cy="828030"/>
            </a:xfrm>
            <a:custGeom>
              <a:avLst/>
              <a:gdLst/>
              <a:ahLst/>
              <a:cxnLst/>
              <a:rect r="r" b="b" t="t" l="l"/>
              <a:pathLst>
                <a:path h="82803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828030"/>
                  </a:lnTo>
                  <a:lnTo>
                    <a:pt x="0" y="82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5486400" cy="84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17</a:t>
              </a:r>
            </a:p>
            <a:p>
              <a:pPr algn="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1183" y="0"/>
            <a:ext cx="1389724" cy="1266364"/>
            <a:chOff x="0" y="0"/>
            <a:chExt cx="1852966" cy="1688486"/>
          </a:xfrm>
        </p:grpSpPr>
        <p:sp>
          <p:nvSpPr>
            <p:cNvPr name="Freeform 14" id="14" descr="A logo on a black background  AI-generated content may be incorrect."/>
            <p:cNvSpPr/>
            <p:nvPr/>
          </p:nvSpPr>
          <p:spPr>
            <a:xfrm flipH="false" flipV="false" rot="0">
              <a:off x="0" y="0"/>
              <a:ext cx="1852930" cy="1688465"/>
            </a:xfrm>
            <a:custGeom>
              <a:avLst/>
              <a:gdLst/>
              <a:ahLst/>
              <a:cxnLst/>
              <a:rect r="r" b="b" t="t" l="l"/>
              <a:pathLst>
                <a:path h="1688465" w="1852930">
                  <a:moveTo>
                    <a:pt x="0" y="0"/>
                  </a:moveTo>
                  <a:lnTo>
                    <a:pt x="1852930" y="0"/>
                  </a:lnTo>
                  <a:lnTo>
                    <a:pt x="1852930" y="1688465"/>
                  </a:lnTo>
                  <a:lnTo>
                    <a:pt x="0" y="168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8795" t="-27543" r="-94850" b="-94795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726046" y="2968983"/>
            <a:ext cx="7527292" cy="5800849"/>
          </a:xfrm>
          <a:custGeom>
            <a:avLst/>
            <a:gdLst/>
            <a:ahLst/>
            <a:cxnLst/>
            <a:rect r="r" b="b" t="t" l="l"/>
            <a:pathLst>
              <a:path h="5800849" w="7527292">
                <a:moveTo>
                  <a:pt x="0" y="0"/>
                </a:moveTo>
                <a:lnTo>
                  <a:pt x="7527292" y="0"/>
                </a:lnTo>
                <a:lnTo>
                  <a:pt x="7527292" y="5800849"/>
                </a:lnTo>
                <a:lnTo>
                  <a:pt x="0" y="5800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605492" y="3047654"/>
            <a:ext cx="7425208" cy="5722178"/>
          </a:xfrm>
          <a:custGeom>
            <a:avLst/>
            <a:gdLst/>
            <a:ahLst/>
            <a:cxnLst/>
            <a:rect r="r" b="b" t="t" l="l"/>
            <a:pathLst>
              <a:path h="5722178" w="7425208">
                <a:moveTo>
                  <a:pt x="0" y="0"/>
                </a:moveTo>
                <a:lnTo>
                  <a:pt x="7425208" y="0"/>
                </a:lnTo>
                <a:lnTo>
                  <a:pt x="7425208" y="5722178"/>
                </a:lnTo>
                <a:lnTo>
                  <a:pt x="0" y="5722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052890" y="9022080"/>
            <a:ext cx="418221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i="true">
                <a:solidFill>
                  <a:srgbClr val="595959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Fig 9: Confusion Matrix Heatmap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6629" y="1474761"/>
            <a:ext cx="17774742" cy="12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727"/>
              </a:lnSpc>
              <a:spcBef>
                <a:spcPct val="0"/>
              </a:spcBef>
            </a:pPr>
            <a:r>
              <a:rPr lang="en-US" b="true" sz="3376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Isolation Forest mo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del successfully det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ec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ted abnor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al 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atterns in solar performance data using an unsup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rvi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ed appro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ach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955163"/>
            <a:ext cx="18288000" cy="331839"/>
            <a:chOff x="0" y="0"/>
            <a:chExt cx="24384000" cy="4424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442468"/>
            </a:xfrm>
            <a:custGeom>
              <a:avLst/>
              <a:gdLst/>
              <a:ahLst/>
              <a:cxnLst/>
              <a:rect r="r" b="b" t="t" l="l"/>
              <a:pathLst>
                <a:path h="44246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42468"/>
                  </a:lnTo>
                  <a:lnTo>
                    <a:pt x="0" y="442468"/>
                  </a:lnTo>
                  <a:close/>
                </a:path>
              </a:pathLst>
            </a:custGeom>
            <a:solidFill>
              <a:srgbClr val="1560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85900" y="17792"/>
            <a:ext cx="15773400" cy="2021815"/>
            <a:chOff x="0" y="0"/>
            <a:chExt cx="21031200" cy="26957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1200" cy="2695754"/>
            </a:xfrm>
            <a:custGeom>
              <a:avLst/>
              <a:gdLst/>
              <a:ahLst/>
              <a:cxnLst/>
              <a:rect r="r" b="b" t="t" l="l"/>
              <a:pathLst>
                <a:path h="2695754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95754"/>
                  </a:lnTo>
                  <a:lnTo>
                    <a:pt x="0" y="26957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1031200" cy="265765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6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Anomaly Detection Dashboard – Front End</a:t>
              </a:r>
            </a:p>
            <a:p>
              <a:pPr algn="l">
                <a:lnSpc>
                  <a:spcPts val="648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7298" y="9534525"/>
            <a:ext cx="16273462" cy="547688"/>
            <a:chOff x="0" y="0"/>
            <a:chExt cx="21697950" cy="730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97950" cy="730250"/>
            </a:xfrm>
            <a:custGeom>
              <a:avLst/>
              <a:gdLst/>
              <a:ahLst/>
              <a:cxnLst/>
              <a:rect r="r" b="b" t="t" l="l"/>
              <a:pathLst>
                <a:path h="730250" w="21697950">
                  <a:moveTo>
                    <a:pt x="0" y="0"/>
                  </a:moveTo>
                  <a:lnTo>
                    <a:pt x="21697950" y="0"/>
                  </a:lnTo>
                  <a:lnTo>
                    <a:pt x="2169795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1697950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Smart AI Framework for Solar Plant Reliability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915900" y="9534525"/>
            <a:ext cx="4114800" cy="621023"/>
            <a:chOff x="0" y="0"/>
            <a:chExt cx="5486400" cy="8280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86400" cy="828030"/>
            </a:xfrm>
            <a:custGeom>
              <a:avLst/>
              <a:gdLst/>
              <a:ahLst/>
              <a:cxnLst/>
              <a:rect r="r" b="b" t="t" l="l"/>
              <a:pathLst>
                <a:path h="82803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828030"/>
                  </a:lnTo>
                  <a:lnTo>
                    <a:pt x="0" y="82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5486400" cy="84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17</a:t>
              </a:r>
            </a:p>
            <a:p>
              <a:pPr algn="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1183" y="0"/>
            <a:ext cx="1389724" cy="1266364"/>
            <a:chOff x="0" y="0"/>
            <a:chExt cx="1852966" cy="1688486"/>
          </a:xfrm>
        </p:grpSpPr>
        <p:sp>
          <p:nvSpPr>
            <p:cNvPr name="Freeform 14" id="14" descr="A logo on a black background  AI-generated content may be incorrect."/>
            <p:cNvSpPr/>
            <p:nvPr/>
          </p:nvSpPr>
          <p:spPr>
            <a:xfrm flipH="false" flipV="false" rot="0">
              <a:off x="0" y="0"/>
              <a:ext cx="1852930" cy="1688465"/>
            </a:xfrm>
            <a:custGeom>
              <a:avLst/>
              <a:gdLst/>
              <a:ahLst/>
              <a:cxnLst/>
              <a:rect r="r" b="b" t="t" l="l"/>
              <a:pathLst>
                <a:path h="1688465" w="1852930">
                  <a:moveTo>
                    <a:pt x="0" y="0"/>
                  </a:moveTo>
                  <a:lnTo>
                    <a:pt x="1852930" y="0"/>
                  </a:lnTo>
                  <a:lnTo>
                    <a:pt x="1852930" y="1688465"/>
                  </a:lnTo>
                  <a:lnTo>
                    <a:pt x="0" y="168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8795" t="-27543" r="-94850" b="-94795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919104" y="3338376"/>
            <a:ext cx="12536093" cy="5938974"/>
          </a:xfrm>
          <a:custGeom>
            <a:avLst/>
            <a:gdLst/>
            <a:ahLst/>
            <a:cxnLst/>
            <a:rect r="r" b="b" t="t" l="l"/>
            <a:pathLst>
              <a:path h="5938974" w="12536093">
                <a:moveTo>
                  <a:pt x="0" y="0"/>
                </a:moveTo>
                <a:lnTo>
                  <a:pt x="12536093" y="0"/>
                </a:lnTo>
                <a:lnTo>
                  <a:pt x="12536093" y="5938974"/>
                </a:lnTo>
                <a:lnTo>
                  <a:pt x="0" y="5938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967142" y="9298305"/>
            <a:ext cx="235371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i="true">
                <a:solidFill>
                  <a:srgbClr val="595959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Fig 10: Dashboard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2559" y="1460095"/>
            <a:ext cx="17289182" cy="180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727"/>
              </a:lnSpc>
              <a:spcBef>
                <a:spcPct val="0"/>
              </a:spcBef>
            </a:pPr>
            <a:r>
              <a:rPr lang="en-US" b="true" sz="3376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front-end interface of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the anomaly detection system allows users to input key solar p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</a:t>
            </a:r>
            <a:r>
              <a:rPr lang="en-US" b="true" sz="3376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ant parameters such as voltage, current, irradiance, and temperature. Upon clicking “Detect Anomaly,” the dashboard displays the system status in real time.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955163"/>
            <a:ext cx="18288000" cy="331839"/>
            <a:chOff x="0" y="0"/>
            <a:chExt cx="24384000" cy="4424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442468"/>
            </a:xfrm>
            <a:custGeom>
              <a:avLst/>
              <a:gdLst/>
              <a:ahLst/>
              <a:cxnLst/>
              <a:rect r="r" b="b" t="t" l="l"/>
              <a:pathLst>
                <a:path h="44246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42468"/>
                  </a:lnTo>
                  <a:lnTo>
                    <a:pt x="0" y="442468"/>
                  </a:lnTo>
                  <a:close/>
                </a:path>
              </a:pathLst>
            </a:custGeom>
            <a:solidFill>
              <a:srgbClr val="1560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947708" y="34528"/>
            <a:ext cx="15773400" cy="1988345"/>
            <a:chOff x="0" y="0"/>
            <a:chExt cx="21031200" cy="26511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1031200" cy="261302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6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Conclusion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48740" y="2030261"/>
            <a:ext cx="15590520" cy="712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565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Phase 1, our primary focus will be on understanding the solar plant setup and collecting real-time data .</a:t>
            </a:r>
          </a:p>
          <a:p>
            <a:pPr algn="l" marL="651510" indent="-325755" lvl="1">
              <a:lnSpc>
                <a:spcPts val="565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perform a baseline performance analysis using standard parameters such as efficiency.</a:t>
            </a:r>
          </a:p>
          <a:p>
            <a:pPr algn="l" marL="651510" indent="-325755" lvl="1">
              <a:lnSpc>
                <a:spcPts val="565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AI/ML model development will start for predictive maintenance and anomaly detection, using small datasets or simulated data.</a:t>
            </a:r>
          </a:p>
          <a:p>
            <a:pPr algn="l" marL="651510" indent="-325755" lvl="1">
              <a:lnSpc>
                <a:spcPts val="565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also explore the feasibility of integrating a digital twin framework for real-time validation in later stages.</a:t>
            </a:r>
          </a:p>
          <a:p>
            <a:pPr algn="l" marL="651510" indent="-325755" lvl="1">
              <a:lnSpc>
                <a:spcPts val="565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phase lays the foundation for advanced forecasting, explainable AI, and large-scale deployment in the upcoming phases.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57298" y="9534525"/>
            <a:ext cx="15773399" cy="547688"/>
            <a:chOff x="0" y="0"/>
            <a:chExt cx="21031198" cy="730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31198" cy="730250"/>
            </a:xfrm>
            <a:custGeom>
              <a:avLst/>
              <a:gdLst/>
              <a:ahLst/>
              <a:cxnLst/>
              <a:rect r="r" b="b" t="t" l="l"/>
              <a:pathLst>
                <a:path h="730250" w="21031198">
                  <a:moveTo>
                    <a:pt x="0" y="0"/>
                  </a:moveTo>
                  <a:lnTo>
                    <a:pt x="21031198" y="0"/>
                  </a:lnTo>
                  <a:lnTo>
                    <a:pt x="21031198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1031198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Smart AI Framework for Solar Plant Reliability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915900" y="9534525"/>
            <a:ext cx="4114800" cy="621023"/>
            <a:chOff x="0" y="0"/>
            <a:chExt cx="5486400" cy="8280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86400" cy="828030"/>
            </a:xfrm>
            <a:custGeom>
              <a:avLst/>
              <a:gdLst/>
              <a:ahLst/>
              <a:cxnLst/>
              <a:rect r="r" b="b" t="t" l="l"/>
              <a:pathLst>
                <a:path h="82803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828030"/>
                  </a:lnTo>
                  <a:lnTo>
                    <a:pt x="0" y="82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5486400" cy="84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18</a:t>
              </a:r>
            </a:p>
            <a:p>
              <a:pPr algn="r">
                <a:lnSpc>
                  <a:spcPts val="21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33838" y="395518"/>
            <a:ext cx="1389724" cy="1266364"/>
            <a:chOff x="0" y="0"/>
            <a:chExt cx="1852966" cy="1688486"/>
          </a:xfrm>
        </p:grpSpPr>
        <p:sp>
          <p:nvSpPr>
            <p:cNvPr name="Freeform 15" id="15" descr="A logo on a black background  AI-generated content may be incorrect."/>
            <p:cNvSpPr/>
            <p:nvPr/>
          </p:nvSpPr>
          <p:spPr>
            <a:xfrm flipH="false" flipV="false" rot="0">
              <a:off x="0" y="0"/>
              <a:ext cx="1852930" cy="1688465"/>
            </a:xfrm>
            <a:custGeom>
              <a:avLst/>
              <a:gdLst/>
              <a:ahLst/>
              <a:cxnLst/>
              <a:rect r="r" b="b" t="t" l="l"/>
              <a:pathLst>
                <a:path h="1688465" w="1852930">
                  <a:moveTo>
                    <a:pt x="0" y="0"/>
                  </a:moveTo>
                  <a:lnTo>
                    <a:pt x="1852930" y="0"/>
                  </a:lnTo>
                  <a:lnTo>
                    <a:pt x="1852930" y="1688465"/>
                  </a:lnTo>
                  <a:lnTo>
                    <a:pt x="0" y="168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8795" t="-27543" r="-94850" b="-94795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955163"/>
            <a:ext cx="18288000" cy="331851"/>
            <a:chOff x="0" y="0"/>
            <a:chExt cx="24384000" cy="4424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442468"/>
            </a:xfrm>
            <a:custGeom>
              <a:avLst/>
              <a:gdLst/>
              <a:ahLst/>
              <a:cxnLst/>
              <a:rect r="r" b="b" t="t" l="l"/>
              <a:pathLst>
                <a:path h="44246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42468"/>
                  </a:lnTo>
                  <a:lnTo>
                    <a:pt x="0" y="442468"/>
                  </a:lnTo>
                  <a:close/>
                </a:path>
              </a:pathLst>
            </a:custGeom>
            <a:solidFill>
              <a:srgbClr val="1560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85900" y="-133747"/>
            <a:ext cx="15773400" cy="1959770"/>
            <a:chOff x="0" y="0"/>
            <a:chExt cx="21031200" cy="26130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1200" cy="2613027"/>
            </a:xfrm>
            <a:custGeom>
              <a:avLst/>
              <a:gdLst/>
              <a:ahLst/>
              <a:cxnLst/>
              <a:rect r="r" b="b" t="t" l="l"/>
              <a:pathLst>
                <a:path h="2613027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13027"/>
                  </a:lnTo>
                  <a:lnTo>
                    <a:pt x="0" y="2613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1031200" cy="25749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6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Introduction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42142" y="2283223"/>
            <a:ext cx="17165715" cy="136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6753" indent="-232251" lvl="2">
              <a:lnSpc>
                <a:spcPts val="3564"/>
              </a:lnSpc>
              <a:buFont typeface="Arial"/>
              <a:buChar char="⚬"/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efforts are focused on climate change mitigation, with renewable energy as the key solution.</a:t>
            </a:r>
          </a:p>
          <a:p>
            <a:pPr algn="just" marL="696753" indent="-232251" lvl="2">
              <a:lnSpc>
                <a:spcPts val="3564"/>
              </a:lnSpc>
              <a:buFont typeface="Arial"/>
              <a:buChar char="⚬"/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Solar energy has emerged as the leading carbon-free technology for power generation.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57298" y="9534525"/>
            <a:ext cx="15773399" cy="547688"/>
            <a:chOff x="0" y="0"/>
            <a:chExt cx="21031199" cy="7302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31198" cy="730251"/>
            </a:xfrm>
            <a:custGeom>
              <a:avLst/>
              <a:gdLst/>
              <a:ahLst/>
              <a:cxnLst/>
              <a:rect r="r" b="b" t="t" l="l"/>
              <a:pathLst>
                <a:path h="730251" w="21031198">
                  <a:moveTo>
                    <a:pt x="0" y="0"/>
                  </a:moveTo>
                  <a:lnTo>
                    <a:pt x="21031198" y="0"/>
                  </a:lnTo>
                  <a:lnTo>
                    <a:pt x="21031198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1031199" cy="7493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Smart AI Framework for Solar Plant Reliability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86400" cy="730251"/>
            </a:xfrm>
            <a:custGeom>
              <a:avLst/>
              <a:gdLst/>
              <a:ahLst/>
              <a:cxnLst/>
              <a:rect r="r" b="b" t="t" l="l"/>
              <a:pathLst>
                <a:path h="730251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5486400" cy="7493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419600" y="9252869"/>
            <a:ext cx="11399520" cy="36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 i="true">
                <a:solidFill>
                  <a:srgbClr val="262626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Fig.1: </a:t>
            </a:r>
            <a:r>
              <a:rPr lang="en-US" sz="2400" i="true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India’s and Kerala’s annual solar capacity growth, 2018–2025 (in MW)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28600" y="3668973"/>
            <a:ext cx="9461672" cy="5675038"/>
            <a:chOff x="0" y="0"/>
            <a:chExt cx="12615563" cy="756671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615545" cy="7566660"/>
            </a:xfrm>
            <a:custGeom>
              <a:avLst/>
              <a:gdLst/>
              <a:ahLst/>
              <a:cxnLst/>
              <a:rect r="r" b="b" t="t" l="l"/>
              <a:pathLst>
                <a:path h="7566660" w="12615545">
                  <a:moveTo>
                    <a:pt x="0" y="0"/>
                  </a:moveTo>
                  <a:lnTo>
                    <a:pt x="12615545" y="0"/>
                  </a:lnTo>
                  <a:lnTo>
                    <a:pt x="12615545" y="7566660"/>
                  </a:lnTo>
                  <a:lnTo>
                    <a:pt x="0" y="7566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1149" r="-21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325811" y="4086415"/>
            <a:ext cx="8782046" cy="5175224"/>
            <a:chOff x="0" y="0"/>
            <a:chExt cx="11709395" cy="690029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709400" cy="6900291"/>
            </a:xfrm>
            <a:custGeom>
              <a:avLst/>
              <a:gdLst/>
              <a:ahLst/>
              <a:cxnLst/>
              <a:rect r="r" b="b" t="t" l="l"/>
              <a:pathLst>
                <a:path h="6900291" w="11709400">
                  <a:moveTo>
                    <a:pt x="0" y="0"/>
                  </a:moveTo>
                  <a:lnTo>
                    <a:pt x="11709400" y="0"/>
                  </a:lnTo>
                  <a:lnTo>
                    <a:pt x="11709400" y="6900291"/>
                  </a:lnTo>
                  <a:lnTo>
                    <a:pt x="0" y="6900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3272" r="-126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9976" y="275725"/>
            <a:ext cx="1389724" cy="1266364"/>
            <a:chOff x="0" y="0"/>
            <a:chExt cx="1852966" cy="1688486"/>
          </a:xfrm>
        </p:grpSpPr>
        <p:sp>
          <p:nvSpPr>
            <p:cNvPr name="Freeform 20" id="20" descr="A logo on a black background  AI-generated content may be incorrect."/>
            <p:cNvSpPr/>
            <p:nvPr/>
          </p:nvSpPr>
          <p:spPr>
            <a:xfrm flipH="false" flipV="false" rot="0">
              <a:off x="0" y="0"/>
              <a:ext cx="1852930" cy="1688465"/>
            </a:xfrm>
            <a:custGeom>
              <a:avLst/>
              <a:gdLst/>
              <a:ahLst/>
              <a:cxnLst/>
              <a:rect r="r" b="b" t="t" l="l"/>
              <a:pathLst>
                <a:path h="1688465" w="1852930">
                  <a:moveTo>
                    <a:pt x="0" y="0"/>
                  </a:moveTo>
                  <a:lnTo>
                    <a:pt x="1852930" y="0"/>
                  </a:lnTo>
                  <a:lnTo>
                    <a:pt x="1852930" y="1688465"/>
                  </a:lnTo>
                  <a:lnTo>
                    <a:pt x="0" y="168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8795" t="-27543" r="-94850" b="-94795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955163"/>
            <a:ext cx="18288000" cy="331839"/>
            <a:chOff x="0" y="0"/>
            <a:chExt cx="24384000" cy="4424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442468"/>
            </a:xfrm>
            <a:custGeom>
              <a:avLst/>
              <a:gdLst/>
              <a:ahLst/>
              <a:cxnLst/>
              <a:rect r="r" b="b" t="t" l="l"/>
              <a:pathLst>
                <a:path h="44246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42468"/>
                  </a:lnTo>
                  <a:lnTo>
                    <a:pt x="0" y="442468"/>
                  </a:lnTo>
                  <a:close/>
                </a:path>
              </a:pathLst>
            </a:custGeom>
            <a:solidFill>
              <a:srgbClr val="1560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947708" y="34528"/>
            <a:ext cx="15773400" cy="1988345"/>
            <a:chOff x="0" y="0"/>
            <a:chExt cx="21031200" cy="26511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1031200" cy="261302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6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References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98709" y="2201711"/>
            <a:ext cx="16090583" cy="6298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4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[1] A. Syamsuddin, S. M. Budi, and R. Fitriani, "Predictive maintenance based on 	anomaly 	detection in photovoltaic system using SCADA data and machine 	learning," Energy Reports, vol. 12, pp. 456–468, Mar. 2024.</a:t>
            </a:r>
          </a:p>
          <a:p>
            <a:pPr algn="just">
              <a:lnSpc>
                <a:spcPts val="3564"/>
              </a:lnSpc>
            </a:pPr>
          </a:p>
          <a:p>
            <a:pPr algn="just">
              <a:lnSpc>
                <a:spcPts val="3564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[2]A. Abdessadak, M. El Bouardi, and N. Benhaddou, "Anomaly detection using K-	Means and long short-term memory for predictive maintenance of large-scale solar 	photovoltaic plants," Energy Reports, vol. 9, pp. 1298–1312, Jan. 2023.</a:t>
            </a:r>
          </a:p>
          <a:p>
            <a:pPr algn="just">
              <a:lnSpc>
                <a:spcPts val="3564"/>
              </a:lnSpc>
            </a:pPr>
          </a:p>
          <a:p>
            <a:pPr algn="just">
              <a:lnSpc>
                <a:spcPts val="3564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[3]M. Castilla, F. Moreno, and A. López, "Artificial neural network-based performance 	prediction of flat-plate solar collector fields," Renewable Energy, vol. 212, pp. 987–	996, Apr.2024.</a:t>
            </a:r>
          </a:p>
          <a:p>
            <a:pPr algn="just">
              <a:lnSpc>
                <a:spcPts val="3564"/>
              </a:lnSpc>
            </a:pPr>
          </a:p>
          <a:p>
            <a:pPr algn="just">
              <a:lnSpc>
                <a:spcPts val="3564"/>
              </a:lnSpc>
            </a:pPr>
            <a:r>
              <a:rPr lang="en-US"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[4]M. De Benedetti, F. Leonardi, and S. Santini, "Anomaly detection and predictive 	maintenance for photovoltaic systems," Neurocomputing, vol. 311, pp. 89–101, Sept. 	2018.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43000" y="9534525"/>
            <a:ext cx="15773400" cy="547688"/>
            <a:chOff x="0" y="0"/>
            <a:chExt cx="21031200" cy="730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31200" cy="730250"/>
            </a:xfrm>
            <a:custGeom>
              <a:avLst/>
              <a:gdLst/>
              <a:ahLst/>
              <a:cxnLst/>
              <a:rect r="r" b="b" t="t" l="l"/>
              <a:pathLst>
                <a:path h="730250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1031200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Smart AI Framework for Solar Plant Reliability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915900" y="9534525"/>
            <a:ext cx="4114800" cy="621023"/>
            <a:chOff x="0" y="0"/>
            <a:chExt cx="5486400" cy="8280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86400" cy="828030"/>
            </a:xfrm>
            <a:custGeom>
              <a:avLst/>
              <a:gdLst/>
              <a:ahLst/>
              <a:cxnLst/>
              <a:rect r="r" b="b" t="t" l="l"/>
              <a:pathLst>
                <a:path h="82803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828030"/>
                  </a:lnTo>
                  <a:lnTo>
                    <a:pt x="0" y="82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5486400" cy="84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19</a:t>
              </a:r>
            </a:p>
            <a:p>
              <a:pPr algn="r">
                <a:lnSpc>
                  <a:spcPts val="21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33838" y="395518"/>
            <a:ext cx="1389724" cy="1266364"/>
            <a:chOff x="0" y="0"/>
            <a:chExt cx="1852966" cy="1688486"/>
          </a:xfrm>
        </p:grpSpPr>
        <p:sp>
          <p:nvSpPr>
            <p:cNvPr name="Freeform 15" id="15" descr="A logo on a black background  AI-generated content may be incorrect."/>
            <p:cNvSpPr/>
            <p:nvPr/>
          </p:nvSpPr>
          <p:spPr>
            <a:xfrm flipH="false" flipV="false" rot="0">
              <a:off x="0" y="0"/>
              <a:ext cx="1852930" cy="1688465"/>
            </a:xfrm>
            <a:custGeom>
              <a:avLst/>
              <a:gdLst/>
              <a:ahLst/>
              <a:cxnLst/>
              <a:rect r="r" b="b" t="t" l="l"/>
              <a:pathLst>
                <a:path h="1688465" w="1852930">
                  <a:moveTo>
                    <a:pt x="0" y="0"/>
                  </a:moveTo>
                  <a:lnTo>
                    <a:pt x="1852930" y="0"/>
                  </a:lnTo>
                  <a:lnTo>
                    <a:pt x="1852930" y="1688465"/>
                  </a:lnTo>
                  <a:lnTo>
                    <a:pt x="0" y="168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8795" t="-27543" r="-94850" b="-94795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955163"/>
            <a:ext cx="18288000" cy="331851"/>
            <a:chOff x="0" y="0"/>
            <a:chExt cx="24384000" cy="4424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442468"/>
            </a:xfrm>
            <a:custGeom>
              <a:avLst/>
              <a:gdLst/>
              <a:ahLst/>
              <a:cxnLst/>
              <a:rect r="r" b="b" t="t" l="l"/>
              <a:pathLst>
                <a:path h="44246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42468"/>
                  </a:lnTo>
                  <a:lnTo>
                    <a:pt x="0" y="442468"/>
                  </a:lnTo>
                  <a:close/>
                </a:path>
              </a:pathLst>
            </a:custGeom>
            <a:solidFill>
              <a:srgbClr val="1560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1545" y="-178595"/>
            <a:ext cx="15773400" cy="1959770"/>
            <a:chOff x="0" y="0"/>
            <a:chExt cx="21031200" cy="26130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1200" cy="2613027"/>
            </a:xfrm>
            <a:custGeom>
              <a:avLst/>
              <a:gdLst/>
              <a:ahLst/>
              <a:cxnLst/>
              <a:rect r="r" b="b" t="t" l="l"/>
              <a:pathLst>
                <a:path h="2613027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13027"/>
                  </a:lnTo>
                  <a:lnTo>
                    <a:pt x="0" y="2613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1031200" cy="25749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6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Objectives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71587" y="2345126"/>
            <a:ext cx="8557258" cy="6349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0558" indent="-220186" lvl="2">
              <a:lnSpc>
                <a:spcPts val="54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 solar plant performance through data analysis.</a:t>
            </a:r>
          </a:p>
          <a:p>
            <a:pPr algn="just" marL="660558" indent="-220186" lvl="2">
              <a:lnSpc>
                <a:spcPts val="54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 AI/ML for predictive maintenance, forecasting, and anomaly detection.</a:t>
            </a:r>
          </a:p>
          <a:p>
            <a:pPr algn="just" marL="660558" indent="-220186" lvl="2">
              <a:lnSpc>
                <a:spcPts val="54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 explainable AI methods.</a:t>
            </a:r>
          </a:p>
          <a:p>
            <a:pPr algn="just" marL="660558" indent="-220186" lvl="2">
              <a:lnSpc>
                <a:spcPts val="54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Digital Twin systems for real-time replication and validation.</a:t>
            </a:r>
          </a:p>
          <a:p>
            <a:pPr algn="just" marL="660558" indent="-220186" lvl="2">
              <a:lnSpc>
                <a:spcPts val="54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 practical challenges like lightning protection and panel faults.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20908" y="9534525"/>
            <a:ext cx="15609792" cy="547688"/>
            <a:chOff x="0" y="0"/>
            <a:chExt cx="20813056" cy="7302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813057" cy="730251"/>
            </a:xfrm>
            <a:custGeom>
              <a:avLst/>
              <a:gdLst/>
              <a:ahLst/>
              <a:cxnLst/>
              <a:rect r="r" b="b" t="t" l="l"/>
              <a:pathLst>
                <a:path h="730251" w="20813057">
                  <a:moveTo>
                    <a:pt x="0" y="0"/>
                  </a:moveTo>
                  <a:lnTo>
                    <a:pt x="20813057" y="0"/>
                  </a:lnTo>
                  <a:lnTo>
                    <a:pt x="20813057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0813056" cy="7493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Smart AI Framework for Solar Plant Reliability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915900" y="9534525"/>
            <a:ext cx="4114800" cy="621023"/>
            <a:chOff x="0" y="0"/>
            <a:chExt cx="5486400" cy="8280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86400" cy="828030"/>
            </a:xfrm>
            <a:custGeom>
              <a:avLst/>
              <a:gdLst/>
              <a:ahLst/>
              <a:cxnLst/>
              <a:rect r="r" b="b" t="t" l="l"/>
              <a:pathLst>
                <a:path h="82803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828030"/>
                  </a:lnTo>
                  <a:lnTo>
                    <a:pt x="0" y="82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5486400" cy="84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</a:p>
            <a:p>
              <a:pPr algn="r">
                <a:lnSpc>
                  <a:spcPts val="21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668000" y="2019300"/>
            <a:ext cx="7386824" cy="6267451"/>
            <a:chOff x="0" y="0"/>
            <a:chExt cx="9849099" cy="83566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849104" cy="8356600"/>
            </a:xfrm>
            <a:custGeom>
              <a:avLst/>
              <a:gdLst/>
              <a:ahLst/>
              <a:cxnLst/>
              <a:rect r="r" b="b" t="t" l="l"/>
              <a:pathLst>
                <a:path h="8356600" w="9849104">
                  <a:moveTo>
                    <a:pt x="0" y="0"/>
                  </a:moveTo>
                  <a:lnTo>
                    <a:pt x="9849104" y="0"/>
                  </a:lnTo>
                  <a:lnTo>
                    <a:pt x="9849104" y="8356600"/>
                  </a:lnTo>
                  <a:lnTo>
                    <a:pt x="0" y="8356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8930" r="0" b="-893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778492" y="8515824"/>
            <a:ext cx="8961120" cy="43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 i="true">
                <a:solidFill>
                  <a:srgbClr val="40404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Fig.2: Visual summary of the project's three core objectives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9976" y="275725"/>
            <a:ext cx="1389724" cy="1266364"/>
            <a:chOff x="0" y="0"/>
            <a:chExt cx="1852966" cy="1688486"/>
          </a:xfrm>
        </p:grpSpPr>
        <p:sp>
          <p:nvSpPr>
            <p:cNvPr name="Freeform 18" id="18" descr="A logo on a black background  AI-generated content may be incorrect."/>
            <p:cNvSpPr/>
            <p:nvPr/>
          </p:nvSpPr>
          <p:spPr>
            <a:xfrm flipH="false" flipV="false" rot="0">
              <a:off x="0" y="0"/>
              <a:ext cx="1852930" cy="1688465"/>
            </a:xfrm>
            <a:custGeom>
              <a:avLst/>
              <a:gdLst/>
              <a:ahLst/>
              <a:cxnLst/>
              <a:rect r="r" b="b" t="t" l="l"/>
              <a:pathLst>
                <a:path h="1688465" w="1852930">
                  <a:moveTo>
                    <a:pt x="0" y="0"/>
                  </a:moveTo>
                  <a:lnTo>
                    <a:pt x="1852930" y="0"/>
                  </a:lnTo>
                  <a:lnTo>
                    <a:pt x="1852930" y="1688465"/>
                  </a:lnTo>
                  <a:lnTo>
                    <a:pt x="0" y="168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8795" t="-27543" r="-94850" b="-94795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955163"/>
            <a:ext cx="18288000" cy="331851"/>
            <a:chOff x="0" y="0"/>
            <a:chExt cx="24384000" cy="4424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442468"/>
            </a:xfrm>
            <a:custGeom>
              <a:avLst/>
              <a:gdLst/>
              <a:ahLst/>
              <a:cxnLst/>
              <a:rect r="r" b="b" t="t" l="l"/>
              <a:pathLst>
                <a:path h="44246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42468"/>
                  </a:lnTo>
                  <a:lnTo>
                    <a:pt x="0" y="442468"/>
                  </a:lnTo>
                  <a:close/>
                </a:path>
              </a:pathLst>
            </a:custGeom>
            <a:solidFill>
              <a:srgbClr val="1560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92366" y="-70977"/>
            <a:ext cx="15773400" cy="1959770"/>
            <a:chOff x="0" y="0"/>
            <a:chExt cx="21031200" cy="26130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1200" cy="2613027"/>
            </a:xfrm>
            <a:custGeom>
              <a:avLst/>
              <a:gdLst/>
              <a:ahLst/>
              <a:cxnLst/>
              <a:rect r="r" b="b" t="t" l="l"/>
              <a:pathLst>
                <a:path h="2613027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13027"/>
                  </a:lnTo>
                  <a:lnTo>
                    <a:pt x="0" y="2613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1031200" cy="25749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6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Literature Survey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14425" y="9534525"/>
            <a:ext cx="16059150" cy="547688"/>
            <a:chOff x="0" y="0"/>
            <a:chExt cx="21412200" cy="7302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12200" cy="730251"/>
            </a:xfrm>
            <a:custGeom>
              <a:avLst/>
              <a:gdLst/>
              <a:ahLst/>
              <a:cxnLst/>
              <a:rect r="r" b="b" t="t" l="l"/>
              <a:pathLst>
                <a:path h="730251" w="21412200">
                  <a:moveTo>
                    <a:pt x="0" y="0"/>
                  </a:moveTo>
                  <a:lnTo>
                    <a:pt x="21412200" y="0"/>
                  </a:lnTo>
                  <a:lnTo>
                    <a:pt x="214122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1412200" cy="7493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Smart AI Framework for Solar Plant Reliability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915900" y="9534525"/>
            <a:ext cx="4114800" cy="621023"/>
            <a:chOff x="0" y="0"/>
            <a:chExt cx="5486400" cy="8280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86400" cy="828030"/>
            </a:xfrm>
            <a:custGeom>
              <a:avLst/>
              <a:gdLst/>
              <a:ahLst/>
              <a:cxnLst/>
              <a:rect r="r" b="b" t="t" l="l"/>
              <a:pathLst>
                <a:path h="82803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828030"/>
                  </a:lnTo>
                  <a:lnTo>
                    <a:pt x="0" y="82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5486400" cy="84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</a:p>
            <a:p>
              <a:pPr algn="r">
                <a:lnSpc>
                  <a:spcPts val="2160"/>
                </a:lnSpc>
              </a:pPr>
            </a:p>
          </p:txBody>
        </p:sp>
      </p:grp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314324" y="1985962"/>
          <a:ext cx="17373600" cy="7119937"/>
        </p:xfrm>
        <a:graphic>
          <a:graphicData uri="http://schemas.openxmlformats.org/drawingml/2006/table">
            <a:tbl>
              <a:tblPr/>
              <a:tblGrid>
                <a:gridCol w="2895600"/>
                <a:gridCol w="2895600"/>
                <a:gridCol w="2895600"/>
                <a:gridCol w="2895600"/>
                <a:gridCol w="2895600"/>
                <a:gridCol w="2895600"/>
              </a:tblGrid>
              <a:tr h="11437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Reference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Proposed Approach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Techniques Used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Main Findings / Outcomes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Advantages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Limitations / Future Scope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</a:tr>
              <a:tr h="31930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Agussalim Syamsuddin et al. (2024)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Developed a predictive maintenance framework for PV systems using SCADA data.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LSTM-Autoencoder on unlabelled time-series data (irradiance, AC power).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Achieved high accuracy in detecting early-stage faults and improved maintenance scheduling.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Detects faults without requiring labelled data; enhances proactive maintenance.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Performance depends on data quality; validated on a single PV plant dataset.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</a:tr>
              <a:tr h="27831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A. Abdessadak et al. (2023)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Proposed an anomaly detection system for large-scale PV plants.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Combined K-Means clustering with LSTM forecasting on current data.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Enhanced detection of string-level faults and improved predictive maintenance.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Unsupervised approach; effective in detecting anomalies in large datasets.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Limited to current data; future work should include weather and temperature variables.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</a:tr>
            </a:tbl>
          </a:graphicData>
        </a:graphic>
      </p:graphicFrame>
      <p:grpSp>
        <p:nvGrpSpPr>
          <p:cNvPr name="Group 14" id="14"/>
          <p:cNvGrpSpPr/>
          <p:nvPr/>
        </p:nvGrpSpPr>
        <p:grpSpPr>
          <a:xfrm rot="0">
            <a:off x="19976" y="275725"/>
            <a:ext cx="1389724" cy="1266364"/>
            <a:chOff x="0" y="0"/>
            <a:chExt cx="1852966" cy="1688486"/>
          </a:xfrm>
        </p:grpSpPr>
        <p:sp>
          <p:nvSpPr>
            <p:cNvPr name="Freeform 15" id="15" descr="A logo on a black background  AI-generated content may be incorrect."/>
            <p:cNvSpPr/>
            <p:nvPr/>
          </p:nvSpPr>
          <p:spPr>
            <a:xfrm flipH="false" flipV="false" rot="0">
              <a:off x="0" y="0"/>
              <a:ext cx="1852930" cy="1688465"/>
            </a:xfrm>
            <a:custGeom>
              <a:avLst/>
              <a:gdLst/>
              <a:ahLst/>
              <a:cxnLst/>
              <a:rect r="r" b="b" t="t" l="l"/>
              <a:pathLst>
                <a:path h="1688465" w="1852930">
                  <a:moveTo>
                    <a:pt x="0" y="0"/>
                  </a:moveTo>
                  <a:lnTo>
                    <a:pt x="1852930" y="0"/>
                  </a:lnTo>
                  <a:lnTo>
                    <a:pt x="1852930" y="1688465"/>
                  </a:lnTo>
                  <a:lnTo>
                    <a:pt x="0" y="168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8795" t="-27543" r="-94850" b="-94795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955163"/>
            <a:ext cx="18288000" cy="331851"/>
            <a:chOff x="0" y="0"/>
            <a:chExt cx="24384000" cy="4424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442468"/>
            </a:xfrm>
            <a:custGeom>
              <a:avLst/>
              <a:gdLst/>
              <a:ahLst/>
              <a:cxnLst/>
              <a:rect r="r" b="b" t="t" l="l"/>
              <a:pathLst>
                <a:path h="44246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42468"/>
                  </a:lnTo>
                  <a:lnTo>
                    <a:pt x="0" y="442468"/>
                  </a:lnTo>
                  <a:close/>
                </a:path>
              </a:pathLst>
            </a:custGeom>
            <a:solidFill>
              <a:srgbClr val="1560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19764" y="-70977"/>
            <a:ext cx="15773400" cy="1959770"/>
            <a:chOff x="0" y="0"/>
            <a:chExt cx="21031200" cy="26130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1200" cy="2613027"/>
            </a:xfrm>
            <a:custGeom>
              <a:avLst/>
              <a:gdLst/>
              <a:ahLst/>
              <a:cxnLst/>
              <a:rect r="r" b="b" t="t" l="l"/>
              <a:pathLst>
                <a:path h="2613027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13027"/>
                  </a:lnTo>
                  <a:lnTo>
                    <a:pt x="0" y="2613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1031200" cy="25749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6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Literature Survey(Cont’d)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7300" y="9534525"/>
            <a:ext cx="15601950" cy="547688"/>
            <a:chOff x="0" y="0"/>
            <a:chExt cx="20802600" cy="7302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802600" cy="730251"/>
            </a:xfrm>
            <a:custGeom>
              <a:avLst/>
              <a:gdLst/>
              <a:ahLst/>
              <a:cxnLst/>
              <a:rect r="r" b="b" t="t" l="l"/>
              <a:pathLst>
                <a:path h="730251" w="20802600">
                  <a:moveTo>
                    <a:pt x="0" y="0"/>
                  </a:moveTo>
                  <a:lnTo>
                    <a:pt x="20802600" y="0"/>
                  </a:lnTo>
                  <a:lnTo>
                    <a:pt x="208026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0802600" cy="7493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Smart AI Framework for Solar Plant Reliability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915900" y="9534525"/>
            <a:ext cx="4114800" cy="621023"/>
            <a:chOff x="0" y="0"/>
            <a:chExt cx="5486400" cy="8280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86400" cy="828030"/>
            </a:xfrm>
            <a:custGeom>
              <a:avLst/>
              <a:gdLst/>
              <a:ahLst/>
              <a:cxnLst/>
              <a:rect r="r" b="b" t="t" l="l"/>
              <a:pathLst>
                <a:path h="82803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828030"/>
                  </a:lnTo>
                  <a:lnTo>
                    <a:pt x="0" y="82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5486400" cy="84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</a:p>
            <a:p>
              <a:pPr algn="r">
                <a:lnSpc>
                  <a:spcPts val="2160"/>
                </a:lnSpc>
              </a:pPr>
            </a:p>
          </p:txBody>
        </p:sp>
      </p:grp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357188" y="1985961"/>
          <a:ext cx="17322800" cy="7289800"/>
        </p:xfrm>
        <a:graphic>
          <a:graphicData uri="http://schemas.openxmlformats.org/drawingml/2006/table">
            <a:tbl>
              <a:tblPr/>
              <a:tblGrid>
                <a:gridCol w="2851693"/>
                <a:gridCol w="2894221"/>
                <a:gridCol w="2894221"/>
                <a:gridCol w="2894221"/>
                <a:gridCol w="2894221"/>
                <a:gridCol w="2894221"/>
              </a:tblGrid>
              <a:tr h="10918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Reference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Proposed Approach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Techniques Used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Main Findings / Outcomes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Advantages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FFFFFF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Limitations / Future Scope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</a:tr>
              <a:tr h="278686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M. Castilla et al. (2024)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Designed a predictive model for thermal performance and energy output.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Artificial Neural Network (ANN) trained on sensor data from flat-plate solar collector fields.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Enabled accurate real-time prediction and optimization of collector performance.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Facilitates real-time monitoring, optimization, and predictive maintenance.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Focused on small-scale collectors; scalability to large PV plants not explored.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</a:tr>
              <a:tr h="341112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M. De Benedetti et al. (2018)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Proposed an anomaly detection method based on residual analysis for PV power output.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ANN for power output forecasting and residual deviation analysis.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Enabled early fault detection and improved maintenance response time.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Improves fault detection efficiency and reduces downtime.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Threshold-based detection may not adapt well under dynamic environmental conditions.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</a:tr>
            </a:tbl>
          </a:graphicData>
        </a:graphic>
      </p:graphicFrame>
      <p:grpSp>
        <p:nvGrpSpPr>
          <p:cNvPr name="Group 14" id="14"/>
          <p:cNvGrpSpPr/>
          <p:nvPr/>
        </p:nvGrpSpPr>
        <p:grpSpPr>
          <a:xfrm rot="0">
            <a:off x="19976" y="275725"/>
            <a:ext cx="1389724" cy="1266364"/>
            <a:chOff x="0" y="0"/>
            <a:chExt cx="1852966" cy="1688486"/>
          </a:xfrm>
        </p:grpSpPr>
        <p:sp>
          <p:nvSpPr>
            <p:cNvPr name="Freeform 15" id="15" descr="A logo on a black background  AI-generated content may be incorrect."/>
            <p:cNvSpPr/>
            <p:nvPr/>
          </p:nvSpPr>
          <p:spPr>
            <a:xfrm flipH="false" flipV="false" rot="0">
              <a:off x="0" y="0"/>
              <a:ext cx="1852930" cy="1688465"/>
            </a:xfrm>
            <a:custGeom>
              <a:avLst/>
              <a:gdLst/>
              <a:ahLst/>
              <a:cxnLst/>
              <a:rect r="r" b="b" t="t" l="l"/>
              <a:pathLst>
                <a:path h="1688465" w="1852930">
                  <a:moveTo>
                    <a:pt x="0" y="0"/>
                  </a:moveTo>
                  <a:lnTo>
                    <a:pt x="1852930" y="0"/>
                  </a:lnTo>
                  <a:lnTo>
                    <a:pt x="1852930" y="1688465"/>
                  </a:lnTo>
                  <a:lnTo>
                    <a:pt x="0" y="168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8795" t="-27543" r="-94850" b="-94795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96028"/>
            <a:ext cx="18288000" cy="390972"/>
            <a:chOff x="0" y="0"/>
            <a:chExt cx="24384000" cy="5212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521335"/>
            </a:xfrm>
            <a:custGeom>
              <a:avLst/>
              <a:gdLst/>
              <a:ahLst/>
              <a:cxnLst/>
              <a:rect r="r" b="b" t="t" l="l"/>
              <a:pathLst>
                <a:path h="52133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21335"/>
                  </a:lnTo>
                  <a:lnTo>
                    <a:pt x="0" y="521335"/>
                  </a:ln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080557" y="4409461"/>
            <a:ext cx="7007426" cy="523220"/>
            <a:chOff x="0" y="0"/>
            <a:chExt cx="9343235" cy="6976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343234" cy="697627"/>
            </a:xfrm>
            <a:custGeom>
              <a:avLst/>
              <a:gdLst/>
              <a:ahLst/>
              <a:cxnLst/>
              <a:rect r="r" b="b" t="t" l="l"/>
              <a:pathLst>
                <a:path h="697627" w="9343234">
                  <a:moveTo>
                    <a:pt x="0" y="0"/>
                  </a:moveTo>
                  <a:lnTo>
                    <a:pt x="9343234" y="0"/>
                  </a:lnTo>
                  <a:lnTo>
                    <a:pt x="9343234" y="697627"/>
                  </a:lnTo>
                  <a:lnTo>
                    <a:pt x="0" y="6976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9343235" cy="7166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AI/ML Modelling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109132" y="5754327"/>
            <a:ext cx="7007426" cy="1384995"/>
            <a:chOff x="0" y="0"/>
            <a:chExt cx="9343235" cy="18466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43234" cy="1846660"/>
            </a:xfrm>
            <a:custGeom>
              <a:avLst/>
              <a:gdLst/>
              <a:ahLst/>
              <a:cxnLst/>
              <a:rect r="r" b="b" t="t" l="l"/>
              <a:pathLst>
                <a:path h="1846660" w="9343234">
                  <a:moveTo>
                    <a:pt x="0" y="0"/>
                  </a:moveTo>
                  <a:lnTo>
                    <a:pt x="9343234" y="0"/>
                  </a:lnTo>
                  <a:lnTo>
                    <a:pt x="9343234" y="1846660"/>
                  </a:lnTo>
                  <a:lnTo>
                    <a:pt x="0" y="18466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343235" cy="186571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Anomaly Detection</a:t>
              </a:r>
            </a:p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Predictive Maintenance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094844" y="8271641"/>
            <a:ext cx="7007426" cy="523220"/>
            <a:chOff x="0" y="0"/>
            <a:chExt cx="9343235" cy="6976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43234" cy="697627"/>
            </a:xfrm>
            <a:custGeom>
              <a:avLst/>
              <a:gdLst/>
              <a:ahLst/>
              <a:cxnLst/>
              <a:rect r="r" b="b" t="t" l="l"/>
              <a:pathLst>
                <a:path h="697627" w="9343234">
                  <a:moveTo>
                    <a:pt x="0" y="0"/>
                  </a:moveTo>
                  <a:lnTo>
                    <a:pt x="9343234" y="0"/>
                  </a:lnTo>
                  <a:lnTo>
                    <a:pt x="9343234" y="697627"/>
                  </a:lnTo>
                  <a:lnTo>
                    <a:pt x="0" y="6976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9343235" cy="7166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Digital Twin and Explainable AI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099607" y="3060688"/>
            <a:ext cx="7007426" cy="523220"/>
            <a:chOff x="0" y="0"/>
            <a:chExt cx="9343235" cy="69762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343234" cy="697627"/>
            </a:xfrm>
            <a:custGeom>
              <a:avLst/>
              <a:gdLst/>
              <a:ahLst/>
              <a:cxnLst/>
              <a:rect r="r" b="b" t="t" l="l"/>
              <a:pathLst>
                <a:path h="697627" w="9343234">
                  <a:moveTo>
                    <a:pt x="0" y="0"/>
                  </a:moveTo>
                  <a:lnTo>
                    <a:pt x="9343234" y="0"/>
                  </a:lnTo>
                  <a:lnTo>
                    <a:pt x="9343234" y="697627"/>
                  </a:lnTo>
                  <a:lnTo>
                    <a:pt x="0" y="6976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9343235" cy="7166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Data Collection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053974" y="2485264"/>
            <a:ext cx="1990802" cy="1866405"/>
            <a:chOff x="0" y="0"/>
            <a:chExt cx="2654403" cy="24885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01600" y="101600"/>
              <a:ext cx="2451100" cy="2285365"/>
            </a:xfrm>
            <a:custGeom>
              <a:avLst/>
              <a:gdLst/>
              <a:ahLst/>
              <a:cxnLst/>
              <a:rect r="r" b="b" t="t" l="l"/>
              <a:pathLst>
                <a:path h="2285365" w="2451100">
                  <a:moveTo>
                    <a:pt x="0" y="2285365"/>
                  </a:moveTo>
                  <a:lnTo>
                    <a:pt x="1225550" y="0"/>
                  </a:lnTo>
                  <a:lnTo>
                    <a:pt x="2451100" y="2285365"/>
                  </a:lnTo>
                  <a:close/>
                </a:path>
              </a:pathLst>
            </a:custGeom>
            <a:solidFill>
              <a:srgbClr val="4F81BD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-4826" y="0"/>
              <a:ext cx="2663952" cy="2488565"/>
            </a:xfrm>
            <a:custGeom>
              <a:avLst/>
              <a:gdLst/>
              <a:ahLst/>
              <a:cxnLst/>
              <a:rect r="r" b="b" t="t" l="l"/>
              <a:pathLst>
                <a:path h="2488565" w="2663952">
                  <a:moveTo>
                    <a:pt x="16891" y="2338959"/>
                  </a:moveTo>
                  <a:lnTo>
                    <a:pt x="1242441" y="53594"/>
                  </a:lnTo>
                  <a:lnTo>
                    <a:pt x="1331976" y="101600"/>
                  </a:lnTo>
                  <a:lnTo>
                    <a:pt x="1331976" y="203200"/>
                  </a:lnTo>
                  <a:lnTo>
                    <a:pt x="1331976" y="101600"/>
                  </a:lnTo>
                  <a:lnTo>
                    <a:pt x="1421511" y="53594"/>
                  </a:lnTo>
                  <a:lnTo>
                    <a:pt x="2647061" y="2338959"/>
                  </a:lnTo>
                  <a:cubicBezTo>
                    <a:pt x="2663952" y="2370455"/>
                    <a:pt x="2663063" y="2408428"/>
                    <a:pt x="2644648" y="2439162"/>
                  </a:cubicBezTo>
                  <a:cubicBezTo>
                    <a:pt x="2626233" y="2469896"/>
                    <a:pt x="2593213" y="2488565"/>
                    <a:pt x="2557526" y="2488565"/>
                  </a:cubicBezTo>
                  <a:lnTo>
                    <a:pt x="106426" y="2488565"/>
                  </a:lnTo>
                  <a:cubicBezTo>
                    <a:pt x="70739" y="2488565"/>
                    <a:pt x="37592" y="2469769"/>
                    <a:pt x="19304" y="2439162"/>
                  </a:cubicBezTo>
                  <a:cubicBezTo>
                    <a:pt x="1016" y="2408555"/>
                    <a:pt x="0" y="2370455"/>
                    <a:pt x="16891" y="2338959"/>
                  </a:cubicBezTo>
                  <a:moveTo>
                    <a:pt x="195961" y="2434971"/>
                  </a:moveTo>
                  <a:lnTo>
                    <a:pt x="106426" y="2386965"/>
                  </a:lnTo>
                  <a:lnTo>
                    <a:pt x="106426" y="2285365"/>
                  </a:lnTo>
                  <a:lnTo>
                    <a:pt x="2557653" y="2285365"/>
                  </a:lnTo>
                  <a:lnTo>
                    <a:pt x="2557653" y="2386965"/>
                  </a:lnTo>
                  <a:lnTo>
                    <a:pt x="2468118" y="2434971"/>
                  </a:lnTo>
                  <a:lnTo>
                    <a:pt x="1242441" y="149606"/>
                  </a:lnTo>
                  <a:cubicBezTo>
                    <a:pt x="1225550" y="118110"/>
                    <a:pt x="1226439" y="80137"/>
                    <a:pt x="1244854" y="49403"/>
                  </a:cubicBezTo>
                  <a:cubicBezTo>
                    <a:pt x="1263269" y="18669"/>
                    <a:pt x="1296289" y="0"/>
                    <a:pt x="1331976" y="0"/>
                  </a:cubicBezTo>
                  <a:cubicBezTo>
                    <a:pt x="1367663" y="0"/>
                    <a:pt x="1400810" y="18796"/>
                    <a:pt x="1419098" y="49403"/>
                  </a:cubicBezTo>
                  <a:cubicBezTo>
                    <a:pt x="1437386" y="80010"/>
                    <a:pt x="1438402" y="118110"/>
                    <a:pt x="1421511" y="149606"/>
                  </a:cubicBezTo>
                  <a:lnTo>
                    <a:pt x="195961" y="243497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3369760" y="4199269"/>
            <a:ext cx="3359230" cy="1384938"/>
            <a:chOff x="0" y="0"/>
            <a:chExt cx="4478973" cy="184658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01600" y="101600"/>
              <a:ext cx="4275709" cy="1643380"/>
            </a:xfrm>
            <a:custGeom>
              <a:avLst/>
              <a:gdLst/>
              <a:ahLst/>
              <a:cxnLst/>
              <a:rect r="r" b="b" t="t" l="l"/>
              <a:pathLst>
                <a:path h="1643380" w="4275709">
                  <a:moveTo>
                    <a:pt x="0" y="1643380"/>
                  </a:moveTo>
                  <a:lnTo>
                    <a:pt x="959231" y="0"/>
                  </a:lnTo>
                  <a:lnTo>
                    <a:pt x="3316478" y="0"/>
                  </a:lnTo>
                  <a:lnTo>
                    <a:pt x="4275709" y="1643380"/>
                  </a:lnTo>
                  <a:close/>
                </a:path>
              </a:pathLst>
            </a:custGeom>
            <a:solidFill>
              <a:srgbClr val="C0504D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-4699" y="0"/>
              <a:ext cx="4488307" cy="1846707"/>
            </a:xfrm>
            <a:custGeom>
              <a:avLst/>
              <a:gdLst/>
              <a:ahLst/>
              <a:cxnLst/>
              <a:rect r="r" b="b" t="t" l="l"/>
              <a:pathLst>
                <a:path h="1846707" w="4488307">
                  <a:moveTo>
                    <a:pt x="18542" y="1693799"/>
                  </a:moveTo>
                  <a:lnTo>
                    <a:pt x="977773" y="50419"/>
                  </a:lnTo>
                  <a:cubicBezTo>
                    <a:pt x="996061" y="19177"/>
                    <a:pt x="1029462" y="0"/>
                    <a:pt x="1065530" y="0"/>
                  </a:cubicBezTo>
                  <a:lnTo>
                    <a:pt x="3422777" y="0"/>
                  </a:lnTo>
                  <a:cubicBezTo>
                    <a:pt x="3458845" y="0"/>
                    <a:pt x="3492373" y="19177"/>
                    <a:pt x="3510534" y="50419"/>
                  </a:cubicBezTo>
                  <a:lnTo>
                    <a:pt x="4469765" y="1693799"/>
                  </a:lnTo>
                  <a:cubicBezTo>
                    <a:pt x="4488053" y="1725168"/>
                    <a:pt x="4488307" y="1764030"/>
                    <a:pt x="4470146" y="1795653"/>
                  </a:cubicBezTo>
                  <a:cubicBezTo>
                    <a:pt x="4451985" y="1827276"/>
                    <a:pt x="4418457" y="1846707"/>
                    <a:pt x="4382008" y="1846707"/>
                  </a:cubicBezTo>
                  <a:lnTo>
                    <a:pt x="106299" y="1846707"/>
                  </a:lnTo>
                  <a:cubicBezTo>
                    <a:pt x="69977" y="1846707"/>
                    <a:pt x="36322" y="1827276"/>
                    <a:pt x="18161" y="1795653"/>
                  </a:cubicBezTo>
                  <a:cubicBezTo>
                    <a:pt x="0" y="1764030"/>
                    <a:pt x="127" y="1725295"/>
                    <a:pt x="18542" y="1693799"/>
                  </a:cubicBezTo>
                  <a:moveTo>
                    <a:pt x="194056" y="1796288"/>
                  </a:moveTo>
                  <a:lnTo>
                    <a:pt x="106299" y="1744980"/>
                  </a:lnTo>
                  <a:lnTo>
                    <a:pt x="106299" y="1643380"/>
                  </a:lnTo>
                  <a:lnTo>
                    <a:pt x="4382135" y="1643380"/>
                  </a:lnTo>
                  <a:lnTo>
                    <a:pt x="4382135" y="1744980"/>
                  </a:lnTo>
                  <a:lnTo>
                    <a:pt x="4294378" y="1796161"/>
                  </a:lnTo>
                  <a:lnTo>
                    <a:pt x="3335147" y="152781"/>
                  </a:lnTo>
                  <a:lnTo>
                    <a:pt x="3422777" y="101600"/>
                  </a:lnTo>
                  <a:lnTo>
                    <a:pt x="3422777" y="203200"/>
                  </a:lnTo>
                  <a:lnTo>
                    <a:pt x="1065530" y="203200"/>
                  </a:lnTo>
                  <a:lnTo>
                    <a:pt x="1065530" y="101600"/>
                  </a:lnTo>
                  <a:lnTo>
                    <a:pt x="1153287" y="152781"/>
                  </a:lnTo>
                  <a:lnTo>
                    <a:pt x="194056" y="179616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699052" y="5431807"/>
            <a:ext cx="4700646" cy="1384938"/>
            <a:chOff x="0" y="0"/>
            <a:chExt cx="6267528" cy="184658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01600" y="101600"/>
              <a:ext cx="6064377" cy="1643380"/>
            </a:xfrm>
            <a:custGeom>
              <a:avLst/>
              <a:gdLst/>
              <a:ahLst/>
              <a:cxnLst/>
              <a:rect r="r" b="b" t="t" l="l"/>
              <a:pathLst>
                <a:path h="1643380" w="6064377">
                  <a:moveTo>
                    <a:pt x="0" y="1643380"/>
                  </a:moveTo>
                  <a:lnTo>
                    <a:pt x="972312" y="0"/>
                  </a:lnTo>
                  <a:lnTo>
                    <a:pt x="5092065" y="0"/>
                  </a:lnTo>
                  <a:lnTo>
                    <a:pt x="6064377" y="1643380"/>
                  </a:lnTo>
                  <a:close/>
                </a:path>
              </a:pathLst>
            </a:custGeom>
            <a:solidFill>
              <a:srgbClr val="9BBB59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-4699" y="0"/>
              <a:ext cx="6277102" cy="1846707"/>
            </a:xfrm>
            <a:custGeom>
              <a:avLst/>
              <a:gdLst/>
              <a:ahLst/>
              <a:cxnLst/>
              <a:rect r="r" b="b" t="t" l="l"/>
              <a:pathLst>
                <a:path h="1846707" w="6277102">
                  <a:moveTo>
                    <a:pt x="18796" y="1693291"/>
                  </a:moveTo>
                  <a:lnTo>
                    <a:pt x="991108" y="49911"/>
                  </a:lnTo>
                  <a:cubicBezTo>
                    <a:pt x="1009396" y="18923"/>
                    <a:pt x="1042670" y="0"/>
                    <a:pt x="1078611" y="0"/>
                  </a:cubicBezTo>
                  <a:lnTo>
                    <a:pt x="5198364" y="0"/>
                  </a:lnTo>
                  <a:cubicBezTo>
                    <a:pt x="5234305" y="0"/>
                    <a:pt x="5267579" y="18923"/>
                    <a:pt x="5285867" y="49911"/>
                  </a:cubicBezTo>
                  <a:lnTo>
                    <a:pt x="6258179" y="1693291"/>
                  </a:lnTo>
                  <a:cubicBezTo>
                    <a:pt x="6276721" y="1724660"/>
                    <a:pt x="6277102" y="1763649"/>
                    <a:pt x="6258941" y="1795399"/>
                  </a:cubicBezTo>
                  <a:cubicBezTo>
                    <a:pt x="6240780" y="1827149"/>
                    <a:pt x="6207125" y="1846707"/>
                    <a:pt x="6170676" y="1846707"/>
                  </a:cubicBezTo>
                  <a:lnTo>
                    <a:pt x="106299" y="1846707"/>
                  </a:lnTo>
                  <a:cubicBezTo>
                    <a:pt x="69850" y="1846707"/>
                    <a:pt x="36068" y="1827149"/>
                    <a:pt x="18034" y="1795399"/>
                  </a:cubicBezTo>
                  <a:cubicBezTo>
                    <a:pt x="0" y="1763649"/>
                    <a:pt x="254" y="1724787"/>
                    <a:pt x="18796" y="1693291"/>
                  </a:cubicBezTo>
                  <a:moveTo>
                    <a:pt x="193675" y="1796796"/>
                  </a:moveTo>
                  <a:lnTo>
                    <a:pt x="106299" y="1744980"/>
                  </a:lnTo>
                  <a:lnTo>
                    <a:pt x="106299" y="1643380"/>
                  </a:lnTo>
                  <a:lnTo>
                    <a:pt x="6170676" y="1643380"/>
                  </a:lnTo>
                  <a:lnTo>
                    <a:pt x="6170676" y="1744980"/>
                  </a:lnTo>
                  <a:lnTo>
                    <a:pt x="6083173" y="1796669"/>
                  </a:lnTo>
                  <a:lnTo>
                    <a:pt x="5110861" y="153289"/>
                  </a:lnTo>
                  <a:lnTo>
                    <a:pt x="5198364" y="101600"/>
                  </a:lnTo>
                  <a:lnTo>
                    <a:pt x="5198364" y="203200"/>
                  </a:lnTo>
                  <a:lnTo>
                    <a:pt x="1078611" y="203200"/>
                  </a:lnTo>
                  <a:lnTo>
                    <a:pt x="1078611" y="101600"/>
                  </a:lnTo>
                  <a:lnTo>
                    <a:pt x="1166114" y="153289"/>
                  </a:lnTo>
                  <a:lnTo>
                    <a:pt x="193802" y="179666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2028344" y="6664346"/>
            <a:ext cx="6042062" cy="1384938"/>
            <a:chOff x="0" y="0"/>
            <a:chExt cx="8056083" cy="184658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01600" y="101600"/>
              <a:ext cx="7852918" cy="1643380"/>
            </a:xfrm>
            <a:custGeom>
              <a:avLst/>
              <a:gdLst/>
              <a:ahLst/>
              <a:cxnLst/>
              <a:rect r="r" b="b" t="t" l="l"/>
              <a:pathLst>
                <a:path h="1643380" w="7852918">
                  <a:moveTo>
                    <a:pt x="0" y="1643380"/>
                  </a:moveTo>
                  <a:lnTo>
                    <a:pt x="979551" y="0"/>
                  </a:lnTo>
                  <a:lnTo>
                    <a:pt x="6873367" y="0"/>
                  </a:lnTo>
                  <a:lnTo>
                    <a:pt x="7852918" y="1643380"/>
                  </a:ln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-4953" y="0"/>
              <a:ext cx="8065897" cy="1846580"/>
            </a:xfrm>
            <a:custGeom>
              <a:avLst/>
              <a:gdLst/>
              <a:ahLst/>
              <a:cxnLst/>
              <a:rect r="r" b="b" t="t" l="l"/>
              <a:pathLst>
                <a:path h="1846580" w="8065897">
                  <a:moveTo>
                    <a:pt x="19304" y="1692910"/>
                  </a:moveTo>
                  <a:lnTo>
                    <a:pt x="998728" y="49530"/>
                  </a:lnTo>
                  <a:cubicBezTo>
                    <a:pt x="1017143" y="18796"/>
                    <a:pt x="1050290" y="0"/>
                    <a:pt x="1086104" y="0"/>
                  </a:cubicBezTo>
                  <a:lnTo>
                    <a:pt x="6979920" y="0"/>
                  </a:lnTo>
                  <a:cubicBezTo>
                    <a:pt x="7015734" y="0"/>
                    <a:pt x="7048881" y="18796"/>
                    <a:pt x="7067169" y="49530"/>
                  </a:cubicBezTo>
                  <a:lnTo>
                    <a:pt x="8046720" y="1692910"/>
                  </a:lnTo>
                  <a:cubicBezTo>
                    <a:pt x="8065389" y="1724279"/>
                    <a:pt x="8065897" y="1763395"/>
                    <a:pt x="8047736" y="1795145"/>
                  </a:cubicBezTo>
                  <a:cubicBezTo>
                    <a:pt x="8029576" y="1826895"/>
                    <a:pt x="7995920" y="1846580"/>
                    <a:pt x="7959344" y="1846580"/>
                  </a:cubicBezTo>
                  <a:lnTo>
                    <a:pt x="106553" y="1846580"/>
                  </a:lnTo>
                  <a:cubicBezTo>
                    <a:pt x="69977" y="1846580"/>
                    <a:pt x="36322" y="1826895"/>
                    <a:pt x="18161" y="1795145"/>
                  </a:cubicBezTo>
                  <a:cubicBezTo>
                    <a:pt x="0" y="1763395"/>
                    <a:pt x="508" y="1724279"/>
                    <a:pt x="19177" y="1692910"/>
                  </a:cubicBezTo>
                  <a:moveTo>
                    <a:pt x="193675" y="1796923"/>
                  </a:moveTo>
                  <a:lnTo>
                    <a:pt x="106553" y="1744980"/>
                  </a:lnTo>
                  <a:lnTo>
                    <a:pt x="106553" y="1643380"/>
                  </a:lnTo>
                  <a:lnTo>
                    <a:pt x="7959471" y="1643380"/>
                  </a:lnTo>
                  <a:lnTo>
                    <a:pt x="7959471" y="1744980"/>
                  </a:lnTo>
                  <a:lnTo>
                    <a:pt x="7872222" y="1797050"/>
                  </a:lnTo>
                  <a:lnTo>
                    <a:pt x="6892671" y="153670"/>
                  </a:lnTo>
                  <a:lnTo>
                    <a:pt x="6979920" y="101600"/>
                  </a:lnTo>
                  <a:lnTo>
                    <a:pt x="6979920" y="203200"/>
                  </a:lnTo>
                  <a:lnTo>
                    <a:pt x="1086104" y="203200"/>
                  </a:lnTo>
                  <a:lnTo>
                    <a:pt x="1086104" y="101600"/>
                  </a:lnTo>
                  <a:lnTo>
                    <a:pt x="1173353" y="153670"/>
                  </a:lnTo>
                  <a:lnTo>
                    <a:pt x="193802" y="179705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357636" y="7896884"/>
            <a:ext cx="7383479" cy="1384938"/>
            <a:chOff x="0" y="0"/>
            <a:chExt cx="9844639" cy="184658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01600" y="101600"/>
              <a:ext cx="9641459" cy="1643380"/>
            </a:xfrm>
            <a:custGeom>
              <a:avLst/>
              <a:gdLst/>
              <a:ahLst/>
              <a:cxnLst/>
              <a:rect r="r" b="b" t="t" l="l"/>
              <a:pathLst>
                <a:path h="1643380" w="9641459">
                  <a:moveTo>
                    <a:pt x="0" y="1643380"/>
                  </a:moveTo>
                  <a:lnTo>
                    <a:pt x="984123" y="0"/>
                  </a:lnTo>
                  <a:lnTo>
                    <a:pt x="8657336" y="0"/>
                  </a:lnTo>
                  <a:lnTo>
                    <a:pt x="9641459" y="1643380"/>
                  </a:lnTo>
                  <a:close/>
                </a:path>
              </a:pathLst>
            </a:custGeom>
            <a:solidFill>
              <a:srgbClr val="4BACC6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-4826" y="0"/>
              <a:ext cx="9854311" cy="1846580"/>
            </a:xfrm>
            <a:custGeom>
              <a:avLst/>
              <a:gdLst/>
              <a:ahLst/>
              <a:cxnLst/>
              <a:rect r="r" b="b" t="t" l="l"/>
              <a:pathLst>
                <a:path h="1846580" w="9854311">
                  <a:moveTo>
                    <a:pt x="19304" y="1692783"/>
                  </a:moveTo>
                  <a:lnTo>
                    <a:pt x="1003427" y="49403"/>
                  </a:lnTo>
                  <a:cubicBezTo>
                    <a:pt x="1021715" y="18796"/>
                    <a:pt x="1054862" y="0"/>
                    <a:pt x="1090549" y="0"/>
                  </a:cubicBezTo>
                  <a:lnTo>
                    <a:pt x="8763762" y="0"/>
                  </a:lnTo>
                  <a:cubicBezTo>
                    <a:pt x="8799449" y="0"/>
                    <a:pt x="8832596" y="18796"/>
                    <a:pt x="8850884" y="49403"/>
                  </a:cubicBezTo>
                  <a:lnTo>
                    <a:pt x="9835007" y="1692783"/>
                  </a:lnTo>
                  <a:cubicBezTo>
                    <a:pt x="9853803" y="1724152"/>
                    <a:pt x="9854311" y="1763268"/>
                    <a:pt x="9836277" y="1795018"/>
                  </a:cubicBezTo>
                  <a:cubicBezTo>
                    <a:pt x="9818243" y="1826768"/>
                    <a:pt x="9784461" y="1846580"/>
                    <a:pt x="9747885" y="1846580"/>
                  </a:cubicBezTo>
                  <a:lnTo>
                    <a:pt x="106426" y="1846580"/>
                  </a:lnTo>
                  <a:cubicBezTo>
                    <a:pt x="69850" y="1846580"/>
                    <a:pt x="36068" y="1826895"/>
                    <a:pt x="18034" y="1795018"/>
                  </a:cubicBezTo>
                  <a:cubicBezTo>
                    <a:pt x="0" y="1763141"/>
                    <a:pt x="508" y="1724152"/>
                    <a:pt x="19304" y="1692783"/>
                  </a:cubicBezTo>
                  <a:moveTo>
                    <a:pt x="193675" y="1797177"/>
                  </a:moveTo>
                  <a:lnTo>
                    <a:pt x="106426" y="1744980"/>
                  </a:lnTo>
                  <a:lnTo>
                    <a:pt x="106426" y="1643380"/>
                  </a:lnTo>
                  <a:lnTo>
                    <a:pt x="9747885" y="1643380"/>
                  </a:lnTo>
                  <a:lnTo>
                    <a:pt x="9747885" y="1744980"/>
                  </a:lnTo>
                  <a:lnTo>
                    <a:pt x="9660763" y="1797177"/>
                  </a:lnTo>
                  <a:lnTo>
                    <a:pt x="8676640" y="153797"/>
                  </a:lnTo>
                  <a:lnTo>
                    <a:pt x="8763762" y="101600"/>
                  </a:lnTo>
                  <a:lnTo>
                    <a:pt x="8763762" y="203200"/>
                  </a:lnTo>
                  <a:lnTo>
                    <a:pt x="1090549" y="203200"/>
                  </a:lnTo>
                  <a:lnTo>
                    <a:pt x="1090549" y="101600"/>
                  </a:lnTo>
                  <a:lnTo>
                    <a:pt x="1177671" y="153797"/>
                  </a:lnTo>
                  <a:lnTo>
                    <a:pt x="193548" y="17971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31" id="31"/>
          <p:cNvSpPr/>
          <p:nvPr/>
        </p:nvSpPr>
        <p:spPr>
          <a:xfrm rot="28630">
            <a:off x="6599934" y="3459941"/>
            <a:ext cx="3049842" cy="0"/>
          </a:xfrm>
          <a:prstGeom prst="line">
            <a:avLst/>
          </a:prstGeom>
          <a:ln cap="rnd" w="19050">
            <a:solidFill>
              <a:srgbClr val="4F81BD"/>
            </a:solidFill>
            <a:prstDash val="solid"/>
            <a:headEnd type="oval" len="lg" w="lg"/>
            <a:tailEnd type="triangle" len="med" w="lg"/>
          </a:ln>
        </p:spPr>
      </p:sp>
      <p:sp>
        <p:nvSpPr>
          <p:cNvPr name="AutoShape 32" id="32"/>
          <p:cNvSpPr/>
          <p:nvPr/>
        </p:nvSpPr>
        <p:spPr>
          <a:xfrm rot="34791">
            <a:off x="7139983" y="4722282"/>
            <a:ext cx="2509805" cy="0"/>
          </a:xfrm>
          <a:prstGeom prst="line">
            <a:avLst/>
          </a:prstGeom>
          <a:ln cap="rnd" w="19050">
            <a:solidFill>
              <a:srgbClr val="C0504D"/>
            </a:solidFill>
            <a:prstDash val="solid"/>
            <a:headEnd type="oval" len="lg" w="lg"/>
            <a:tailEnd type="triangle" len="med" w="lg"/>
          </a:ln>
        </p:spPr>
      </p:sp>
      <p:sp>
        <p:nvSpPr>
          <p:cNvPr name="AutoShape 33" id="33"/>
          <p:cNvSpPr/>
          <p:nvPr/>
        </p:nvSpPr>
        <p:spPr>
          <a:xfrm rot="44330">
            <a:off x="7680025" y="5984624"/>
            <a:ext cx="1969780" cy="0"/>
          </a:xfrm>
          <a:prstGeom prst="line">
            <a:avLst/>
          </a:prstGeom>
          <a:ln cap="rnd" w="19050">
            <a:solidFill>
              <a:srgbClr val="9BBB59"/>
            </a:solidFill>
            <a:prstDash val="solid"/>
            <a:headEnd type="oval" len="lg" w="lg"/>
            <a:tailEnd type="triangle" len="med" w="lg"/>
          </a:ln>
        </p:spPr>
      </p:sp>
      <p:sp>
        <p:nvSpPr>
          <p:cNvPr name="AutoShape 34" id="34"/>
          <p:cNvSpPr/>
          <p:nvPr/>
        </p:nvSpPr>
        <p:spPr>
          <a:xfrm rot="56785">
            <a:off x="8112050" y="7246965"/>
            <a:ext cx="1537778" cy="0"/>
          </a:xfrm>
          <a:prstGeom prst="line">
            <a:avLst/>
          </a:prstGeom>
          <a:ln cap="rnd" w="19050">
            <a:solidFill>
              <a:srgbClr val="8064A2"/>
            </a:solidFill>
            <a:prstDash val="solid"/>
            <a:headEnd type="oval" len="lg" w="lg"/>
            <a:tailEnd type="triangle" len="med" w="lg"/>
          </a:ln>
        </p:spPr>
      </p:sp>
      <p:sp>
        <p:nvSpPr>
          <p:cNvPr name="AutoShape 35" id="35"/>
          <p:cNvSpPr/>
          <p:nvPr/>
        </p:nvSpPr>
        <p:spPr>
          <a:xfrm rot="87517">
            <a:off x="8652053" y="8509310"/>
            <a:ext cx="997831" cy="0"/>
          </a:xfrm>
          <a:prstGeom prst="line">
            <a:avLst/>
          </a:prstGeom>
          <a:ln cap="rnd" w="19050">
            <a:solidFill>
              <a:srgbClr val="4BACC6"/>
            </a:solidFill>
            <a:prstDash val="solid"/>
            <a:headEnd type="oval" len="lg" w="lg"/>
            <a:tailEnd type="triangle" len="med" w="lg"/>
          </a:ln>
        </p:spPr>
      </p:sp>
      <p:grpSp>
        <p:nvGrpSpPr>
          <p:cNvPr name="Group 36" id="36"/>
          <p:cNvGrpSpPr/>
          <p:nvPr/>
        </p:nvGrpSpPr>
        <p:grpSpPr>
          <a:xfrm rot="0">
            <a:off x="4707198" y="8215146"/>
            <a:ext cx="704334" cy="704334"/>
            <a:chOff x="0" y="0"/>
            <a:chExt cx="939112" cy="93911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39165" cy="939165"/>
            </a:xfrm>
            <a:custGeom>
              <a:avLst/>
              <a:gdLst/>
              <a:ahLst/>
              <a:cxnLst/>
              <a:rect r="r" b="b" t="t" l="l"/>
              <a:pathLst>
                <a:path h="939165" w="939165">
                  <a:moveTo>
                    <a:pt x="0" y="0"/>
                  </a:moveTo>
                  <a:lnTo>
                    <a:pt x="939165" y="0"/>
                  </a:lnTo>
                  <a:lnTo>
                    <a:pt x="939165" y="939165"/>
                  </a:lnTo>
                  <a:lnTo>
                    <a:pt x="0" y="939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5" b="5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4707198" y="6990740"/>
            <a:ext cx="704334" cy="704334"/>
            <a:chOff x="0" y="0"/>
            <a:chExt cx="939112" cy="93911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939165" cy="939165"/>
            </a:xfrm>
            <a:custGeom>
              <a:avLst/>
              <a:gdLst/>
              <a:ahLst/>
              <a:cxnLst/>
              <a:rect r="r" b="b" t="t" l="l"/>
              <a:pathLst>
                <a:path h="939165" w="939165">
                  <a:moveTo>
                    <a:pt x="0" y="0"/>
                  </a:moveTo>
                  <a:lnTo>
                    <a:pt x="939165" y="0"/>
                  </a:lnTo>
                  <a:lnTo>
                    <a:pt x="939165" y="939165"/>
                  </a:lnTo>
                  <a:lnTo>
                    <a:pt x="0" y="939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5" b="5"/>
              </a:stretch>
            </a:blip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4716465" y="5749878"/>
            <a:ext cx="685800" cy="685800"/>
            <a:chOff x="0" y="0"/>
            <a:chExt cx="914400" cy="9144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4716465" y="4557015"/>
            <a:ext cx="685800" cy="685800"/>
            <a:chOff x="0" y="0"/>
            <a:chExt cx="914400" cy="9144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4716465" y="3389154"/>
            <a:ext cx="685800" cy="685800"/>
            <a:chOff x="0" y="0"/>
            <a:chExt cx="914400" cy="9144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1590540" y="378622"/>
            <a:ext cx="18288000" cy="1163667"/>
            <a:chOff x="0" y="0"/>
            <a:chExt cx="24384000" cy="1551556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4384000" cy="1551556"/>
            </a:xfrm>
            <a:custGeom>
              <a:avLst/>
              <a:gdLst/>
              <a:ahLst/>
              <a:cxnLst/>
              <a:rect r="r" b="b" t="t" l="l"/>
              <a:pathLst>
                <a:path h="155155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551556"/>
                  </a:lnTo>
                  <a:lnTo>
                    <a:pt x="0" y="15515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28575"/>
              <a:ext cx="24384000" cy="158013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775"/>
                </a:lnSpc>
              </a:pPr>
              <a:r>
                <a:rPr lang="en-US" sz="648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Proposed Methodology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" y="9927181"/>
            <a:ext cx="18288000" cy="349090"/>
            <a:chOff x="0" y="0"/>
            <a:chExt cx="24384000" cy="465453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4384000" cy="465455"/>
            </a:xfrm>
            <a:custGeom>
              <a:avLst/>
              <a:gdLst/>
              <a:ahLst/>
              <a:cxnLst/>
              <a:rect r="r" b="b" t="t" l="l"/>
              <a:pathLst>
                <a:path h="46545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65455"/>
                  </a:lnTo>
                  <a:lnTo>
                    <a:pt x="0" y="465455"/>
                  </a:lnTo>
                  <a:close/>
                </a:path>
              </a:pathLst>
            </a:custGeom>
            <a:solidFill>
              <a:srgbClr val="156082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10037504" y="6962971"/>
            <a:ext cx="7007426" cy="523220"/>
            <a:chOff x="0" y="0"/>
            <a:chExt cx="9343235" cy="697627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9343234" cy="697627"/>
            </a:xfrm>
            <a:custGeom>
              <a:avLst/>
              <a:gdLst/>
              <a:ahLst/>
              <a:cxnLst/>
              <a:rect r="r" b="b" t="t" l="l"/>
              <a:pathLst>
                <a:path h="697627" w="9343234">
                  <a:moveTo>
                    <a:pt x="0" y="0"/>
                  </a:moveTo>
                  <a:lnTo>
                    <a:pt x="9343234" y="0"/>
                  </a:lnTo>
                  <a:lnTo>
                    <a:pt x="9343234" y="697627"/>
                  </a:lnTo>
                  <a:lnTo>
                    <a:pt x="0" y="6976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19050"/>
              <a:ext cx="9343235" cy="7166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Energy Forecasting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3411200" y="9416288"/>
            <a:ext cx="4148138" cy="621023"/>
            <a:chOff x="0" y="0"/>
            <a:chExt cx="5530851" cy="82803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5530851" cy="828030"/>
            </a:xfrm>
            <a:custGeom>
              <a:avLst/>
              <a:gdLst/>
              <a:ahLst/>
              <a:cxnLst/>
              <a:rect r="r" b="b" t="t" l="l"/>
              <a:pathLst>
                <a:path h="828030" w="5530851">
                  <a:moveTo>
                    <a:pt x="0" y="0"/>
                  </a:moveTo>
                  <a:lnTo>
                    <a:pt x="5530851" y="0"/>
                  </a:lnTo>
                  <a:lnTo>
                    <a:pt x="5530851" y="828030"/>
                  </a:lnTo>
                  <a:lnTo>
                    <a:pt x="0" y="82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19050"/>
              <a:ext cx="5530851" cy="84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</a:p>
            <a:p>
              <a:pPr algn="r">
                <a:lnSpc>
                  <a:spcPts val="2160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" y="228005"/>
            <a:ext cx="1389724" cy="1266364"/>
            <a:chOff x="0" y="0"/>
            <a:chExt cx="1852966" cy="1688486"/>
          </a:xfrm>
        </p:grpSpPr>
        <p:sp>
          <p:nvSpPr>
            <p:cNvPr name="Freeform 58" id="58" descr="A logo on a black background  AI-generated content may be incorrect."/>
            <p:cNvSpPr/>
            <p:nvPr/>
          </p:nvSpPr>
          <p:spPr>
            <a:xfrm flipH="false" flipV="false" rot="0">
              <a:off x="0" y="0"/>
              <a:ext cx="1852930" cy="1688465"/>
            </a:xfrm>
            <a:custGeom>
              <a:avLst/>
              <a:gdLst/>
              <a:ahLst/>
              <a:cxnLst/>
              <a:rect r="r" b="b" t="t" l="l"/>
              <a:pathLst>
                <a:path h="1688465" w="1852930">
                  <a:moveTo>
                    <a:pt x="0" y="0"/>
                  </a:moveTo>
                  <a:lnTo>
                    <a:pt x="1852930" y="0"/>
                  </a:lnTo>
                  <a:lnTo>
                    <a:pt x="1852930" y="1688465"/>
                  </a:lnTo>
                  <a:lnTo>
                    <a:pt x="0" y="168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8795" t="-27543" r="-94850" b="-94795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955163"/>
            <a:ext cx="18288000" cy="331839"/>
            <a:chOff x="0" y="0"/>
            <a:chExt cx="24384000" cy="4424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442468"/>
            </a:xfrm>
            <a:custGeom>
              <a:avLst/>
              <a:gdLst/>
              <a:ahLst/>
              <a:cxnLst/>
              <a:rect r="r" b="b" t="t" l="l"/>
              <a:pathLst>
                <a:path h="44246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42468"/>
                  </a:lnTo>
                  <a:lnTo>
                    <a:pt x="0" y="442468"/>
                  </a:lnTo>
                  <a:close/>
                </a:path>
              </a:pathLst>
            </a:custGeom>
            <a:solidFill>
              <a:srgbClr val="1560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06721" y="-82323"/>
            <a:ext cx="15773400" cy="1988344"/>
            <a:chOff x="0" y="0"/>
            <a:chExt cx="21031200" cy="26511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1031200" cy="261302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6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Proposed Methodology(Cont’d)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71698" y="9534525"/>
            <a:ext cx="13158788" cy="547688"/>
            <a:chOff x="0" y="0"/>
            <a:chExt cx="17545050" cy="730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545050" cy="730250"/>
            </a:xfrm>
            <a:custGeom>
              <a:avLst/>
              <a:gdLst/>
              <a:ahLst/>
              <a:cxnLst/>
              <a:rect r="r" b="b" t="t" l="l"/>
              <a:pathLst>
                <a:path h="730250" w="17545050">
                  <a:moveTo>
                    <a:pt x="0" y="0"/>
                  </a:moveTo>
                  <a:lnTo>
                    <a:pt x="17545050" y="0"/>
                  </a:lnTo>
                  <a:lnTo>
                    <a:pt x="1754505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7545050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Smart AI Framework for Solar Plant Reliability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915900" y="9534525"/>
            <a:ext cx="4114800" cy="621023"/>
            <a:chOff x="0" y="0"/>
            <a:chExt cx="5486400" cy="8280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86400" cy="828030"/>
            </a:xfrm>
            <a:custGeom>
              <a:avLst/>
              <a:gdLst/>
              <a:ahLst/>
              <a:cxnLst/>
              <a:rect r="r" b="b" t="t" l="l"/>
              <a:pathLst>
                <a:path h="82803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828030"/>
                  </a:lnTo>
                  <a:lnTo>
                    <a:pt x="0" y="82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5486400" cy="84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</a:t>
              </a:r>
            </a:p>
            <a:p>
              <a:pPr algn="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176" y="278667"/>
            <a:ext cx="1389724" cy="1266364"/>
            <a:chOff x="0" y="0"/>
            <a:chExt cx="1852966" cy="1688486"/>
          </a:xfrm>
        </p:grpSpPr>
        <p:sp>
          <p:nvSpPr>
            <p:cNvPr name="Freeform 14" id="14" descr="A logo on a black background  AI-generated content may be incorrect."/>
            <p:cNvSpPr/>
            <p:nvPr/>
          </p:nvSpPr>
          <p:spPr>
            <a:xfrm flipH="false" flipV="false" rot="0">
              <a:off x="0" y="0"/>
              <a:ext cx="1852930" cy="1688465"/>
            </a:xfrm>
            <a:custGeom>
              <a:avLst/>
              <a:gdLst/>
              <a:ahLst/>
              <a:cxnLst/>
              <a:rect r="r" b="b" t="t" l="l"/>
              <a:pathLst>
                <a:path h="1688465" w="1852930">
                  <a:moveTo>
                    <a:pt x="0" y="0"/>
                  </a:moveTo>
                  <a:lnTo>
                    <a:pt x="1852930" y="0"/>
                  </a:lnTo>
                  <a:lnTo>
                    <a:pt x="1852930" y="1688465"/>
                  </a:lnTo>
                  <a:lnTo>
                    <a:pt x="0" y="168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8795" t="-27543" r="-94850" b="-94795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406139" y="9202653"/>
            <a:ext cx="1147572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 i="true">
                <a:solidFill>
                  <a:srgbClr val="40404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Fig.3: </a:t>
            </a:r>
            <a:r>
              <a:rPr lang="en-US" sz="2400" i="true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Workflow of solar data collection, machine learning modeling, and key outcomes.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17436" y="1266364"/>
            <a:ext cx="17053128" cy="7581456"/>
            <a:chOff x="0" y="0"/>
            <a:chExt cx="22737504" cy="10108608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160443" y="1414410"/>
              <a:ext cx="3258694" cy="1629347"/>
              <a:chOff x="0" y="0"/>
              <a:chExt cx="812800" cy="4064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0"/>
                <a:ext cx="812800" cy="406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6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Aptos"/>
                    <a:ea typeface="Aptos"/>
                    <a:cs typeface="Aptos"/>
                    <a:sym typeface="Aptos"/>
                  </a:rPr>
                  <a:t>Weather Data</a:t>
                </a: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5507241" y="379727"/>
              <a:ext cx="2458192" cy="1622407"/>
              <a:chOff x="0" y="0"/>
              <a:chExt cx="635000" cy="4191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635000">
                    <a:moveTo>
                      <a:pt x="82017" y="0"/>
                    </a:moveTo>
                    <a:lnTo>
                      <a:pt x="552983" y="0"/>
                    </a:lnTo>
                    <a:cubicBezTo>
                      <a:pt x="598280" y="0"/>
                      <a:pt x="635000" y="36720"/>
                      <a:pt x="635000" y="82017"/>
                    </a:cubicBezTo>
                    <a:lnTo>
                      <a:pt x="635000" y="337083"/>
                    </a:lnTo>
                    <a:cubicBezTo>
                      <a:pt x="635000" y="382380"/>
                      <a:pt x="598280" y="419100"/>
                      <a:pt x="552983" y="419100"/>
                    </a:cubicBezTo>
                    <a:lnTo>
                      <a:pt x="82017" y="419100"/>
                    </a:lnTo>
                    <a:cubicBezTo>
                      <a:pt x="36720" y="419100"/>
                      <a:pt x="0" y="382380"/>
                      <a:pt x="0" y="337083"/>
                    </a:cubicBezTo>
                    <a:lnTo>
                      <a:pt x="0" y="82017"/>
                    </a:lnTo>
                    <a:cubicBezTo>
                      <a:pt x="0" y="36720"/>
                      <a:pt x="36720" y="0"/>
                      <a:pt x="820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0"/>
                <a:ext cx="635000" cy="4191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6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Aptos"/>
                    <a:ea typeface="Aptos"/>
                    <a:cs typeface="Aptos"/>
                    <a:sym typeface="Aptos"/>
                  </a:rPr>
                  <a:t>Temperature</a:t>
                </a: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5507241" y="2765407"/>
              <a:ext cx="2458192" cy="1622407"/>
              <a:chOff x="0" y="0"/>
              <a:chExt cx="635000" cy="4191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350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635000">
                    <a:moveTo>
                      <a:pt x="82017" y="0"/>
                    </a:moveTo>
                    <a:lnTo>
                      <a:pt x="552983" y="0"/>
                    </a:lnTo>
                    <a:cubicBezTo>
                      <a:pt x="598280" y="0"/>
                      <a:pt x="635000" y="36720"/>
                      <a:pt x="635000" y="82017"/>
                    </a:cubicBezTo>
                    <a:lnTo>
                      <a:pt x="635000" y="337083"/>
                    </a:lnTo>
                    <a:cubicBezTo>
                      <a:pt x="635000" y="382380"/>
                      <a:pt x="598280" y="419100"/>
                      <a:pt x="552983" y="419100"/>
                    </a:cubicBezTo>
                    <a:lnTo>
                      <a:pt x="82017" y="419100"/>
                    </a:lnTo>
                    <a:cubicBezTo>
                      <a:pt x="36720" y="419100"/>
                      <a:pt x="0" y="382380"/>
                      <a:pt x="0" y="337083"/>
                    </a:cubicBezTo>
                    <a:lnTo>
                      <a:pt x="0" y="82017"/>
                    </a:lnTo>
                    <a:cubicBezTo>
                      <a:pt x="0" y="36720"/>
                      <a:pt x="36720" y="0"/>
                      <a:pt x="820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0"/>
                <a:ext cx="635000" cy="4191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6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Aptos"/>
                    <a:ea typeface="Aptos"/>
                    <a:cs typeface="Aptos"/>
                    <a:sym typeface="Aptos"/>
                  </a:rPr>
                  <a:t>Solar Radiation</a:t>
                </a: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5392785" y="4725109"/>
              <a:ext cx="2458192" cy="1622407"/>
              <a:chOff x="0" y="0"/>
              <a:chExt cx="635000" cy="4191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350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635000">
                    <a:moveTo>
                      <a:pt x="82017" y="0"/>
                    </a:moveTo>
                    <a:lnTo>
                      <a:pt x="552983" y="0"/>
                    </a:lnTo>
                    <a:cubicBezTo>
                      <a:pt x="598280" y="0"/>
                      <a:pt x="635000" y="36720"/>
                      <a:pt x="635000" y="82017"/>
                    </a:cubicBezTo>
                    <a:lnTo>
                      <a:pt x="635000" y="337083"/>
                    </a:lnTo>
                    <a:cubicBezTo>
                      <a:pt x="635000" y="382380"/>
                      <a:pt x="598280" y="419100"/>
                      <a:pt x="552983" y="419100"/>
                    </a:cubicBezTo>
                    <a:lnTo>
                      <a:pt x="82017" y="419100"/>
                    </a:lnTo>
                    <a:cubicBezTo>
                      <a:pt x="36720" y="419100"/>
                      <a:pt x="0" y="382380"/>
                      <a:pt x="0" y="337083"/>
                    </a:cubicBezTo>
                    <a:lnTo>
                      <a:pt x="0" y="82017"/>
                    </a:lnTo>
                    <a:cubicBezTo>
                      <a:pt x="0" y="36720"/>
                      <a:pt x="36720" y="0"/>
                      <a:pt x="820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0"/>
                <a:ext cx="635000" cy="4191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6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Aptos"/>
                    <a:ea typeface="Aptos"/>
                    <a:cs typeface="Aptos"/>
                    <a:sym typeface="Aptos"/>
                  </a:rPr>
                  <a:t>Solar Power Generation</a:t>
                </a: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5392785" y="7206859"/>
              <a:ext cx="2458192" cy="2542951"/>
              <a:chOff x="0" y="0"/>
              <a:chExt cx="635000" cy="65689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35000" cy="656895"/>
              </a:xfrm>
              <a:custGeom>
                <a:avLst/>
                <a:gdLst/>
                <a:ahLst/>
                <a:cxnLst/>
                <a:rect r="r" b="b" t="t" l="l"/>
                <a:pathLst>
                  <a:path h="656895" w="635000">
                    <a:moveTo>
                      <a:pt x="82017" y="0"/>
                    </a:moveTo>
                    <a:lnTo>
                      <a:pt x="552983" y="0"/>
                    </a:lnTo>
                    <a:cubicBezTo>
                      <a:pt x="598280" y="0"/>
                      <a:pt x="635000" y="36720"/>
                      <a:pt x="635000" y="82017"/>
                    </a:cubicBezTo>
                    <a:lnTo>
                      <a:pt x="635000" y="574878"/>
                    </a:lnTo>
                    <a:cubicBezTo>
                      <a:pt x="635000" y="620175"/>
                      <a:pt x="598280" y="656895"/>
                      <a:pt x="552983" y="656895"/>
                    </a:cubicBezTo>
                    <a:lnTo>
                      <a:pt x="82017" y="656895"/>
                    </a:lnTo>
                    <a:cubicBezTo>
                      <a:pt x="60264" y="656895"/>
                      <a:pt x="39403" y="648254"/>
                      <a:pt x="24022" y="632873"/>
                    </a:cubicBezTo>
                    <a:cubicBezTo>
                      <a:pt x="8641" y="617492"/>
                      <a:pt x="0" y="596631"/>
                      <a:pt x="0" y="574878"/>
                    </a:cubicBezTo>
                    <a:lnTo>
                      <a:pt x="0" y="82017"/>
                    </a:lnTo>
                    <a:cubicBezTo>
                      <a:pt x="0" y="36720"/>
                      <a:pt x="36720" y="0"/>
                      <a:pt x="820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0"/>
                <a:ext cx="635000" cy="6568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6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Aptos"/>
                    <a:ea typeface="Aptos"/>
                    <a:cs typeface="Aptos"/>
                    <a:sym typeface="Aptos"/>
                  </a:rPr>
                  <a:t>Important Parameters like String Voltage,String Current etc.</a:t>
                </a: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0" y="4718169"/>
              <a:ext cx="3258694" cy="1629347"/>
              <a:chOff x="0" y="0"/>
              <a:chExt cx="812800" cy="4064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0"/>
                <a:ext cx="812800" cy="406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6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Aptos"/>
                    <a:ea typeface="Aptos"/>
                    <a:cs typeface="Aptos"/>
                    <a:sym typeface="Aptos"/>
                  </a:rPr>
                  <a:t>Solar Power Plant Data</a:t>
                </a: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10665199" y="3778719"/>
              <a:ext cx="3258694" cy="1629347"/>
              <a:chOff x="0" y="0"/>
              <a:chExt cx="812800" cy="4064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0"/>
                <a:ext cx="812800" cy="406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6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Aptos"/>
                    <a:ea typeface="Aptos"/>
                    <a:cs typeface="Aptos"/>
                    <a:sym typeface="Aptos"/>
                  </a:rPr>
                  <a:t>ML Model</a:t>
                </a: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14658011" y="6332"/>
              <a:ext cx="3258694" cy="1629347"/>
              <a:chOff x="0" y="0"/>
              <a:chExt cx="812800" cy="4064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0"/>
                <a:ext cx="812800" cy="406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6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Aptos"/>
                    <a:ea typeface="Aptos"/>
                    <a:cs typeface="Aptos"/>
                    <a:sym typeface="Aptos"/>
                  </a:rPr>
                  <a:t>Predictive Maintenance</a:t>
                </a: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14938108" y="3714742"/>
              <a:ext cx="3258694" cy="1629347"/>
              <a:chOff x="0" y="0"/>
              <a:chExt cx="812800" cy="4064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0"/>
                <a:ext cx="812800" cy="406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6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Aptos"/>
                    <a:ea typeface="Aptos"/>
                    <a:cs typeface="Aptos"/>
                    <a:sym typeface="Aptos"/>
                  </a:rPr>
                  <a:t>Anomaly Detection</a:t>
                </a: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15057629" y="7426889"/>
              <a:ext cx="3258694" cy="1629347"/>
              <a:chOff x="0" y="0"/>
              <a:chExt cx="812800" cy="4064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0"/>
                <a:ext cx="812800" cy="406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6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Aptos"/>
                    <a:ea typeface="Aptos"/>
                    <a:cs typeface="Aptos"/>
                    <a:sym typeface="Aptos"/>
                  </a:rPr>
                  <a:t>Forecasting</a:t>
                </a: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20242218" y="0"/>
              <a:ext cx="2458192" cy="1622407"/>
              <a:chOff x="0" y="0"/>
              <a:chExt cx="635000" cy="4191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6350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635000">
                    <a:moveTo>
                      <a:pt x="82017" y="0"/>
                    </a:moveTo>
                    <a:lnTo>
                      <a:pt x="552983" y="0"/>
                    </a:lnTo>
                    <a:cubicBezTo>
                      <a:pt x="598280" y="0"/>
                      <a:pt x="635000" y="36720"/>
                      <a:pt x="635000" y="82017"/>
                    </a:cubicBezTo>
                    <a:lnTo>
                      <a:pt x="635000" y="337083"/>
                    </a:lnTo>
                    <a:cubicBezTo>
                      <a:pt x="635000" y="382380"/>
                      <a:pt x="598280" y="419100"/>
                      <a:pt x="552983" y="419100"/>
                    </a:cubicBezTo>
                    <a:lnTo>
                      <a:pt x="82017" y="419100"/>
                    </a:lnTo>
                    <a:cubicBezTo>
                      <a:pt x="36720" y="419100"/>
                      <a:pt x="0" y="382380"/>
                      <a:pt x="0" y="337083"/>
                    </a:cubicBezTo>
                    <a:lnTo>
                      <a:pt x="0" y="82017"/>
                    </a:lnTo>
                    <a:cubicBezTo>
                      <a:pt x="0" y="36720"/>
                      <a:pt x="36720" y="0"/>
                      <a:pt x="820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0"/>
                <a:ext cx="635000" cy="4191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6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Aptos"/>
                    <a:ea typeface="Aptos"/>
                    <a:cs typeface="Aptos"/>
                    <a:sym typeface="Aptos"/>
                  </a:rPr>
                  <a:t>PV Module Analysis</a:t>
                </a: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20279312" y="2787244"/>
              <a:ext cx="2458192" cy="1511604"/>
              <a:chOff x="0" y="0"/>
              <a:chExt cx="635000" cy="390477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635000" cy="390477"/>
              </a:xfrm>
              <a:custGeom>
                <a:avLst/>
                <a:gdLst/>
                <a:ahLst/>
                <a:cxnLst/>
                <a:rect r="r" b="b" t="t" l="l"/>
                <a:pathLst>
                  <a:path h="390477" w="635000">
                    <a:moveTo>
                      <a:pt x="82017" y="0"/>
                    </a:moveTo>
                    <a:lnTo>
                      <a:pt x="552983" y="0"/>
                    </a:lnTo>
                    <a:cubicBezTo>
                      <a:pt x="598280" y="0"/>
                      <a:pt x="635000" y="36720"/>
                      <a:pt x="635000" y="82017"/>
                    </a:cubicBezTo>
                    <a:lnTo>
                      <a:pt x="635000" y="308461"/>
                    </a:lnTo>
                    <a:cubicBezTo>
                      <a:pt x="635000" y="353757"/>
                      <a:pt x="598280" y="390477"/>
                      <a:pt x="552983" y="390477"/>
                    </a:cubicBezTo>
                    <a:lnTo>
                      <a:pt x="82017" y="390477"/>
                    </a:lnTo>
                    <a:cubicBezTo>
                      <a:pt x="36720" y="390477"/>
                      <a:pt x="0" y="353757"/>
                      <a:pt x="0" y="308461"/>
                    </a:cubicBezTo>
                    <a:lnTo>
                      <a:pt x="0" y="82017"/>
                    </a:lnTo>
                    <a:cubicBezTo>
                      <a:pt x="0" y="36720"/>
                      <a:pt x="36720" y="0"/>
                      <a:pt x="820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0"/>
                <a:ext cx="635000" cy="39047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6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Aptos"/>
                    <a:ea typeface="Aptos"/>
                    <a:cs typeface="Aptos"/>
                    <a:sym typeface="Aptos"/>
                  </a:rPr>
                  <a:t>Fault Detection</a:t>
                </a: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20204118" y="4718169"/>
              <a:ext cx="2458192" cy="1622407"/>
              <a:chOff x="0" y="0"/>
              <a:chExt cx="635000" cy="4191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6350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635000">
                    <a:moveTo>
                      <a:pt x="82017" y="0"/>
                    </a:moveTo>
                    <a:lnTo>
                      <a:pt x="552983" y="0"/>
                    </a:lnTo>
                    <a:cubicBezTo>
                      <a:pt x="598280" y="0"/>
                      <a:pt x="635000" y="36720"/>
                      <a:pt x="635000" y="82017"/>
                    </a:cubicBezTo>
                    <a:lnTo>
                      <a:pt x="635000" y="337083"/>
                    </a:lnTo>
                    <a:cubicBezTo>
                      <a:pt x="635000" y="382380"/>
                      <a:pt x="598280" y="419100"/>
                      <a:pt x="552983" y="419100"/>
                    </a:cubicBezTo>
                    <a:lnTo>
                      <a:pt x="82017" y="419100"/>
                    </a:lnTo>
                    <a:cubicBezTo>
                      <a:pt x="36720" y="419100"/>
                      <a:pt x="0" y="382380"/>
                      <a:pt x="0" y="337083"/>
                    </a:cubicBezTo>
                    <a:lnTo>
                      <a:pt x="0" y="82017"/>
                    </a:lnTo>
                    <a:cubicBezTo>
                      <a:pt x="0" y="36720"/>
                      <a:pt x="36720" y="0"/>
                      <a:pt x="820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0"/>
                <a:ext cx="635000" cy="4191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6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Aptos"/>
                    <a:ea typeface="Aptos"/>
                    <a:cs typeface="Aptos"/>
                    <a:sym typeface="Aptos"/>
                  </a:rPr>
                  <a:t>Performance Deviation Detection</a:t>
                </a: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19424267" y="6475740"/>
              <a:ext cx="2458192" cy="1622407"/>
              <a:chOff x="0" y="0"/>
              <a:chExt cx="635000" cy="4191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6350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635000">
                    <a:moveTo>
                      <a:pt x="82017" y="0"/>
                    </a:moveTo>
                    <a:lnTo>
                      <a:pt x="552983" y="0"/>
                    </a:lnTo>
                    <a:cubicBezTo>
                      <a:pt x="598280" y="0"/>
                      <a:pt x="635000" y="36720"/>
                      <a:pt x="635000" y="82017"/>
                    </a:cubicBezTo>
                    <a:lnTo>
                      <a:pt x="635000" y="337083"/>
                    </a:lnTo>
                    <a:cubicBezTo>
                      <a:pt x="635000" y="382380"/>
                      <a:pt x="598280" y="419100"/>
                      <a:pt x="552983" y="419100"/>
                    </a:cubicBezTo>
                    <a:lnTo>
                      <a:pt x="82017" y="419100"/>
                    </a:lnTo>
                    <a:cubicBezTo>
                      <a:pt x="36720" y="419100"/>
                      <a:pt x="0" y="382380"/>
                      <a:pt x="0" y="337083"/>
                    </a:cubicBezTo>
                    <a:lnTo>
                      <a:pt x="0" y="82017"/>
                    </a:lnTo>
                    <a:cubicBezTo>
                      <a:pt x="0" y="36720"/>
                      <a:pt x="36720" y="0"/>
                      <a:pt x="820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0"/>
                <a:ext cx="635000" cy="4191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6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Aptos"/>
                    <a:ea typeface="Aptos"/>
                    <a:cs typeface="Aptos"/>
                    <a:sym typeface="Aptos"/>
                  </a:rPr>
                  <a:t>Power Output Forecast </a:t>
                </a: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19424267" y="8486201"/>
              <a:ext cx="2458192" cy="1622407"/>
              <a:chOff x="0" y="0"/>
              <a:chExt cx="635000" cy="41910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6350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635000">
                    <a:moveTo>
                      <a:pt x="82017" y="0"/>
                    </a:moveTo>
                    <a:lnTo>
                      <a:pt x="552983" y="0"/>
                    </a:lnTo>
                    <a:cubicBezTo>
                      <a:pt x="598280" y="0"/>
                      <a:pt x="635000" y="36720"/>
                      <a:pt x="635000" y="82017"/>
                    </a:cubicBezTo>
                    <a:lnTo>
                      <a:pt x="635000" y="337083"/>
                    </a:lnTo>
                    <a:cubicBezTo>
                      <a:pt x="635000" y="382380"/>
                      <a:pt x="598280" y="419100"/>
                      <a:pt x="552983" y="419100"/>
                    </a:cubicBezTo>
                    <a:lnTo>
                      <a:pt x="82017" y="419100"/>
                    </a:lnTo>
                    <a:cubicBezTo>
                      <a:pt x="36720" y="419100"/>
                      <a:pt x="0" y="382380"/>
                      <a:pt x="0" y="337083"/>
                    </a:cubicBezTo>
                    <a:lnTo>
                      <a:pt x="0" y="82017"/>
                    </a:lnTo>
                    <a:cubicBezTo>
                      <a:pt x="0" y="36720"/>
                      <a:pt x="36720" y="0"/>
                      <a:pt x="820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0"/>
                <a:ext cx="635000" cy="4191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60"/>
                  </a:lnSpc>
                </a:pPr>
                <a:r>
                  <a:rPr lang="en-US" sz="1800">
                    <a:solidFill>
                      <a:srgbClr val="000000"/>
                    </a:solidFill>
                    <a:latin typeface="Aptos"/>
                    <a:ea typeface="Aptos"/>
                    <a:cs typeface="Aptos"/>
                    <a:sym typeface="Aptos"/>
                  </a:rPr>
                  <a:t>Weather  Impact</a:t>
                </a:r>
              </a:p>
            </p:txBody>
          </p:sp>
        </p:grpSp>
        <p:sp>
          <p:nvSpPr>
            <p:cNvPr name="AutoShape 62" id="62"/>
            <p:cNvSpPr/>
            <p:nvPr/>
          </p:nvSpPr>
          <p:spPr>
            <a:xfrm flipV="true">
              <a:off x="7965433" y="1190930"/>
              <a:ext cx="4329112" cy="0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3" id="63"/>
            <p:cNvSpPr/>
            <p:nvPr/>
          </p:nvSpPr>
          <p:spPr>
            <a:xfrm>
              <a:off x="12294545" y="1165530"/>
              <a:ext cx="0" cy="2613190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4" id="64"/>
            <p:cNvSpPr/>
            <p:nvPr/>
          </p:nvSpPr>
          <p:spPr>
            <a:xfrm flipV="true">
              <a:off x="7746165" y="8311687"/>
              <a:ext cx="4443568" cy="30269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5" id="65"/>
            <p:cNvSpPr/>
            <p:nvPr/>
          </p:nvSpPr>
          <p:spPr>
            <a:xfrm flipV="true">
              <a:off x="12189733" y="5448845"/>
              <a:ext cx="0" cy="2829759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6" id="66"/>
            <p:cNvSpPr/>
            <p:nvPr/>
          </p:nvSpPr>
          <p:spPr>
            <a:xfrm flipV="true">
              <a:off x="7964385" y="3521209"/>
              <a:ext cx="1661992" cy="0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7" id="67"/>
            <p:cNvSpPr/>
            <p:nvPr/>
          </p:nvSpPr>
          <p:spPr>
            <a:xfrm>
              <a:off x="9626377" y="3521209"/>
              <a:ext cx="0" cy="755802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8" id="68"/>
            <p:cNvSpPr/>
            <p:nvPr/>
          </p:nvSpPr>
          <p:spPr>
            <a:xfrm>
              <a:off x="9626377" y="4277011"/>
              <a:ext cx="1093697" cy="21837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69" id="69"/>
            <p:cNvSpPr/>
            <p:nvPr/>
          </p:nvSpPr>
          <p:spPr>
            <a:xfrm>
              <a:off x="7850977" y="5641522"/>
              <a:ext cx="1775399" cy="0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0" id="70"/>
            <p:cNvSpPr/>
            <p:nvPr/>
          </p:nvSpPr>
          <p:spPr>
            <a:xfrm>
              <a:off x="9626377" y="4830319"/>
              <a:ext cx="0" cy="811203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1" id="71"/>
            <p:cNvSpPr/>
            <p:nvPr/>
          </p:nvSpPr>
          <p:spPr>
            <a:xfrm>
              <a:off x="9628658" y="4805022"/>
              <a:ext cx="1071596" cy="25521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72" id="72"/>
            <p:cNvSpPr/>
            <p:nvPr/>
          </p:nvSpPr>
          <p:spPr>
            <a:xfrm>
              <a:off x="3419137" y="2229084"/>
              <a:ext cx="1313411" cy="0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3" id="73"/>
            <p:cNvSpPr/>
            <p:nvPr/>
          </p:nvSpPr>
          <p:spPr>
            <a:xfrm>
              <a:off x="4732548" y="1165530"/>
              <a:ext cx="30962" cy="1063554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4" id="74"/>
            <p:cNvSpPr/>
            <p:nvPr/>
          </p:nvSpPr>
          <p:spPr>
            <a:xfrm flipV="true">
              <a:off x="4763510" y="1190930"/>
              <a:ext cx="743731" cy="0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75" id="75"/>
            <p:cNvSpPr/>
            <p:nvPr/>
          </p:nvSpPr>
          <p:spPr>
            <a:xfrm flipV="true">
              <a:off x="3205766" y="5223276"/>
              <a:ext cx="1334487" cy="20094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6" id="76"/>
            <p:cNvSpPr/>
            <p:nvPr/>
          </p:nvSpPr>
          <p:spPr>
            <a:xfrm>
              <a:off x="4539262" y="3601991"/>
              <a:ext cx="554" cy="1621285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7" id="77"/>
            <p:cNvSpPr/>
            <p:nvPr/>
          </p:nvSpPr>
          <p:spPr>
            <a:xfrm>
              <a:off x="4540253" y="3601991"/>
              <a:ext cx="1071596" cy="41847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78" id="78"/>
            <p:cNvSpPr/>
            <p:nvPr/>
          </p:nvSpPr>
          <p:spPr>
            <a:xfrm>
              <a:off x="13243538" y="3789740"/>
              <a:ext cx="937791" cy="10693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9" id="79"/>
            <p:cNvSpPr/>
            <p:nvPr/>
          </p:nvSpPr>
          <p:spPr>
            <a:xfrm>
              <a:off x="14181329" y="909301"/>
              <a:ext cx="0" cy="2869419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0" id="80"/>
            <p:cNvSpPr/>
            <p:nvPr/>
          </p:nvSpPr>
          <p:spPr>
            <a:xfrm flipV="true">
              <a:off x="14181329" y="909301"/>
              <a:ext cx="475237" cy="25648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81" id="81"/>
            <p:cNvSpPr/>
            <p:nvPr/>
          </p:nvSpPr>
          <p:spPr>
            <a:xfrm>
              <a:off x="3258694" y="5532842"/>
              <a:ext cx="2134092" cy="3470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82" id="82"/>
            <p:cNvSpPr/>
            <p:nvPr/>
          </p:nvSpPr>
          <p:spPr>
            <a:xfrm>
              <a:off x="3171925" y="5899087"/>
              <a:ext cx="1368328" cy="43742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3" id="83"/>
            <p:cNvSpPr/>
            <p:nvPr/>
          </p:nvSpPr>
          <p:spPr>
            <a:xfrm flipH="true">
              <a:off x="4539262" y="5942829"/>
              <a:ext cx="991" cy="2543372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4" id="84"/>
            <p:cNvSpPr/>
            <p:nvPr/>
          </p:nvSpPr>
          <p:spPr>
            <a:xfrm>
              <a:off x="4540253" y="8478335"/>
              <a:ext cx="852532" cy="0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85" id="85"/>
            <p:cNvSpPr/>
            <p:nvPr/>
          </p:nvSpPr>
          <p:spPr>
            <a:xfrm>
              <a:off x="17948468" y="821005"/>
              <a:ext cx="2255650" cy="0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86" id="86"/>
            <p:cNvSpPr/>
            <p:nvPr/>
          </p:nvSpPr>
          <p:spPr>
            <a:xfrm flipV="true">
              <a:off x="18198431" y="4477113"/>
              <a:ext cx="411259" cy="17908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7" id="87"/>
            <p:cNvSpPr/>
            <p:nvPr/>
          </p:nvSpPr>
          <p:spPr>
            <a:xfrm flipH="true">
              <a:off x="18584290" y="3521209"/>
              <a:ext cx="25400" cy="955905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8" id="88"/>
            <p:cNvSpPr/>
            <p:nvPr/>
          </p:nvSpPr>
          <p:spPr>
            <a:xfrm>
              <a:off x="18584290" y="4387813"/>
              <a:ext cx="0" cy="1175056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9" id="89"/>
            <p:cNvSpPr/>
            <p:nvPr/>
          </p:nvSpPr>
          <p:spPr>
            <a:xfrm>
              <a:off x="18609690" y="3543046"/>
              <a:ext cx="1669622" cy="0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90" id="90"/>
            <p:cNvSpPr/>
            <p:nvPr/>
          </p:nvSpPr>
          <p:spPr>
            <a:xfrm>
              <a:off x="18558899" y="5562869"/>
              <a:ext cx="1669622" cy="0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91" id="91"/>
            <p:cNvSpPr/>
            <p:nvPr/>
          </p:nvSpPr>
          <p:spPr>
            <a:xfrm>
              <a:off x="13923892" y="4593393"/>
              <a:ext cx="1013926" cy="36092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2" id="92"/>
            <p:cNvSpPr/>
            <p:nvPr/>
          </p:nvSpPr>
          <p:spPr>
            <a:xfrm>
              <a:off x="13243538" y="5433466"/>
              <a:ext cx="937791" cy="8802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3" id="93"/>
            <p:cNvSpPr/>
            <p:nvPr/>
          </p:nvSpPr>
          <p:spPr>
            <a:xfrm>
              <a:off x="14206729" y="5442269"/>
              <a:ext cx="0" cy="2869419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4" id="94"/>
            <p:cNvSpPr/>
            <p:nvPr/>
          </p:nvSpPr>
          <p:spPr>
            <a:xfrm>
              <a:off x="14181329" y="8278604"/>
              <a:ext cx="892044" cy="0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95" id="95"/>
            <p:cNvSpPr/>
            <p:nvPr/>
          </p:nvSpPr>
          <p:spPr>
            <a:xfrm flipH="true">
              <a:off x="18635090" y="6971495"/>
              <a:ext cx="660" cy="1370462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6" id="96"/>
            <p:cNvSpPr/>
            <p:nvPr/>
          </p:nvSpPr>
          <p:spPr>
            <a:xfrm>
              <a:off x="18660490" y="8278604"/>
              <a:ext cx="0" cy="1471206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7" id="97"/>
            <p:cNvSpPr/>
            <p:nvPr/>
          </p:nvSpPr>
          <p:spPr>
            <a:xfrm>
              <a:off x="18610350" y="6948482"/>
              <a:ext cx="885611" cy="23014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98" id="98"/>
            <p:cNvSpPr/>
            <p:nvPr/>
          </p:nvSpPr>
          <p:spPr>
            <a:xfrm flipV="true">
              <a:off x="18308886" y="8341957"/>
              <a:ext cx="351604" cy="10152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9" id="99"/>
            <p:cNvSpPr/>
            <p:nvPr/>
          </p:nvSpPr>
          <p:spPr>
            <a:xfrm>
              <a:off x="18635750" y="9749810"/>
              <a:ext cx="860211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955163"/>
            <a:ext cx="18288000" cy="331839"/>
            <a:chOff x="0" y="0"/>
            <a:chExt cx="24384000" cy="4424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442468"/>
            </a:xfrm>
            <a:custGeom>
              <a:avLst/>
              <a:gdLst/>
              <a:ahLst/>
              <a:cxnLst/>
              <a:rect r="r" b="b" t="t" l="l"/>
              <a:pathLst>
                <a:path h="44246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42468"/>
                  </a:lnTo>
                  <a:lnTo>
                    <a:pt x="0" y="442468"/>
                  </a:lnTo>
                  <a:close/>
                </a:path>
              </a:pathLst>
            </a:custGeom>
            <a:solidFill>
              <a:srgbClr val="1560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02504" y="-360990"/>
            <a:ext cx="15773400" cy="1988345"/>
            <a:chOff x="0" y="0"/>
            <a:chExt cx="21031200" cy="26511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1031200" cy="261302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6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Dataset Overview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48740" y="2412030"/>
            <a:ext cx="15590520" cy="2950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Parameters</a:t>
            </a:r>
          </a:p>
          <a:p>
            <a:pPr algn="just" marL="1337310" indent="-445770" lvl="2">
              <a:lnSpc>
                <a:spcPts val="3888"/>
              </a:lnSpc>
              <a:buFont typeface="Arial"/>
              <a:buChar char="⚬"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Electrical: vdc1, vdc2, idc1, idc2 </a:t>
            </a:r>
          </a:p>
          <a:p>
            <a:pPr algn="just" marL="1337310" indent="-445770" lvl="2">
              <a:lnSpc>
                <a:spcPts val="3888"/>
              </a:lnSpc>
              <a:buFont typeface="Arial"/>
              <a:buChar char="⚬"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Environmental: irr (Irradiance), pvt (PV Temperature)</a:t>
            </a:r>
          </a:p>
          <a:p>
            <a:pPr algn="just" marL="1337310" indent="-445770" lvl="2">
              <a:lnSpc>
                <a:spcPts val="3888"/>
              </a:lnSpc>
              <a:buFont typeface="Arial"/>
              <a:buChar char="⚬"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Fault Label:fault</a:t>
            </a:r>
          </a:p>
          <a:p>
            <a:pPr algn="l" marL="651510" indent="-325755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Fault Label Description </a:t>
            </a:r>
          </a:p>
          <a:p>
            <a:pPr algn="just" marL="651510" indent="-325755" lvl="1">
              <a:lnSpc>
                <a:spcPts val="3888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257300" y="9534525"/>
            <a:ext cx="15659100" cy="547688"/>
            <a:chOff x="0" y="0"/>
            <a:chExt cx="20878800" cy="730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878800" cy="730250"/>
            </a:xfrm>
            <a:custGeom>
              <a:avLst/>
              <a:gdLst/>
              <a:ahLst/>
              <a:cxnLst/>
              <a:rect r="r" b="b" t="t" l="l"/>
              <a:pathLst>
                <a:path h="730250" w="20878800">
                  <a:moveTo>
                    <a:pt x="0" y="0"/>
                  </a:moveTo>
                  <a:lnTo>
                    <a:pt x="20878800" y="0"/>
                  </a:lnTo>
                  <a:lnTo>
                    <a:pt x="208788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0878800" cy="749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Smart AI Framework for Solar Plant Reliability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915900" y="9534525"/>
            <a:ext cx="4114800" cy="621023"/>
            <a:chOff x="0" y="0"/>
            <a:chExt cx="5486400" cy="8280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86400" cy="828030"/>
            </a:xfrm>
            <a:custGeom>
              <a:avLst/>
              <a:gdLst/>
              <a:ahLst/>
              <a:cxnLst/>
              <a:rect r="r" b="b" t="t" l="l"/>
              <a:pathLst>
                <a:path h="82803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828030"/>
                  </a:lnTo>
                  <a:lnTo>
                    <a:pt x="0" y="82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5486400" cy="84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</a:t>
              </a:r>
            </a:p>
            <a:p>
              <a:pPr algn="r">
                <a:lnSpc>
                  <a:spcPts val="21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1183" y="0"/>
            <a:ext cx="1389724" cy="1266364"/>
            <a:chOff x="0" y="0"/>
            <a:chExt cx="1852966" cy="1688486"/>
          </a:xfrm>
        </p:grpSpPr>
        <p:sp>
          <p:nvSpPr>
            <p:cNvPr name="Freeform 15" id="15" descr="A logo on a black background  AI-generated content may be incorrect."/>
            <p:cNvSpPr/>
            <p:nvPr/>
          </p:nvSpPr>
          <p:spPr>
            <a:xfrm flipH="false" flipV="false" rot="0">
              <a:off x="0" y="0"/>
              <a:ext cx="1852930" cy="1688465"/>
            </a:xfrm>
            <a:custGeom>
              <a:avLst/>
              <a:gdLst/>
              <a:ahLst/>
              <a:cxnLst/>
              <a:rect r="r" b="b" t="t" l="l"/>
              <a:pathLst>
                <a:path h="1688465" w="1852930">
                  <a:moveTo>
                    <a:pt x="0" y="0"/>
                  </a:moveTo>
                  <a:lnTo>
                    <a:pt x="1852930" y="0"/>
                  </a:lnTo>
                  <a:lnTo>
                    <a:pt x="1852930" y="1688465"/>
                  </a:lnTo>
                  <a:lnTo>
                    <a:pt x="0" y="168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8795" t="-27543" r="-94850" b="-94795"/>
              </a:stretch>
            </a:blipFill>
          </p:spPr>
        </p:sp>
      </p:grp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3945654" y="5034944"/>
          <a:ext cx="11087100" cy="4105275"/>
        </p:xfrm>
        <a:graphic>
          <a:graphicData uri="http://schemas.openxmlformats.org/drawingml/2006/table">
            <a:tbl>
              <a:tblPr/>
              <a:tblGrid>
                <a:gridCol w="1329588"/>
                <a:gridCol w="9757512"/>
              </a:tblGrid>
              <a:tr h="8210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0</a:t>
                      </a:r>
                      <a:endParaRPr lang="en-US" sz="1100"/>
                    </a:p>
                  </a:txBody>
                  <a:tcPr marL="99060" marR="99060" marT="99060" marB="9906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Normal Operation (No faults)</a:t>
                      </a:r>
                      <a:endParaRPr lang="en-US" sz="1100"/>
                    </a:p>
                  </a:txBody>
                  <a:tcPr marL="99060" marR="99060" marT="99060" marB="9906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</a:tr>
              <a:tr h="8210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1</a:t>
                      </a:r>
                      <a:endParaRPr lang="en-US" sz="1100"/>
                    </a:p>
                  </a:txBody>
                  <a:tcPr marL="99060" marR="99060" marT="99060" marB="9906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Short-Circuit</a:t>
                      </a:r>
                      <a:endParaRPr lang="en-US" sz="1100"/>
                    </a:p>
                  </a:txBody>
                  <a:tcPr marL="99060" marR="99060" marT="99060" marB="9906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</a:tr>
              <a:tr h="8210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2</a:t>
                      </a:r>
                      <a:endParaRPr lang="en-US" sz="1100"/>
                    </a:p>
                  </a:txBody>
                  <a:tcPr marL="99060" marR="99060" marT="99060" marB="9906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Degradation</a:t>
                      </a:r>
                      <a:endParaRPr lang="en-US" sz="1100"/>
                    </a:p>
                  </a:txBody>
                  <a:tcPr marL="99060" marR="99060" marT="99060" marB="9906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</a:tr>
              <a:tr h="8210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3</a:t>
                      </a:r>
                      <a:endParaRPr lang="en-US" sz="1100"/>
                    </a:p>
                  </a:txBody>
                  <a:tcPr marL="99060" marR="99060" marT="99060" marB="9906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Open Circuit</a:t>
                      </a:r>
                      <a:endParaRPr lang="en-US" sz="1100"/>
                    </a:p>
                  </a:txBody>
                  <a:tcPr marL="99060" marR="99060" marT="99060" marB="9906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</a:tr>
              <a:tr h="8210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4</a:t>
                      </a:r>
                      <a:endParaRPr lang="en-US" sz="1100"/>
                    </a:p>
                  </a:txBody>
                  <a:tcPr marL="99060" marR="99060" marT="99060" marB="9906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Shadowing</a:t>
                      </a:r>
                      <a:endParaRPr lang="en-US" sz="1100"/>
                    </a:p>
                  </a:txBody>
                  <a:tcPr marL="99060" marR="99060" marT="99060" marB="9906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</a:tr>
            </a:tbl>
          </a:graphicData>
        </a:graphic>
      </p:graphicFrame>
      <p:sp>
        <p:nvSpPr>
          <p:cNvPr name="TextBox 17" id="17"/>
          <p:cNvSpPr txBox="true"/>
          <p:nvPr/>
        </p:nvSpPr>
        <p:spPr>
          <a:xfrm rot="0">
            <a:off x="6071634" y="9163050"/>
            <a:ext cx="896112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i="true">
                <a:solidFill>
                  <a:srgbClr val="262626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Table 1:</a:t>
            </a:r>
            <a:r>
              <a:rPr lang="en-US" sz="2400" i="true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Fault types and labels used in solar PV analysis.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955163"/>
            <a:ext cx="18288000" cy="331851"/>
            <a:chOff x="0" y="0"/>
            <a:chExt cx="24384000" cy="4424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442468"/>
            </a:xfrm>
            <a:custGeom>
              <a:avLst/>
              <a:gdLst/>
              <a:ahLst/>
              <a:cxnLst/>
              <a:rect r="r" b="b" t="t" l="l"/>
              <a:pathLst>
                <a:path h="44246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42468"/>
                  </a:lnTo>
                  <a:lnTo>
                    <a:pt x="0" y="442468"/>
                  </a:lnTo>
                  <a:close/>
                </a:path>
              </a:pathLst>
            </a:custGeom>
            <a:solidFill>
              <a:srgbClr val="15608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809627" y="-194303"/>
            <a:ext cx="15773400" cy="1959770"/>
            <a:chOff x="0" y="0"/>
            <a:chExt cx="21031200" cy="26130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1200" cy="2613027"/>
            </a:xfrm>
            <a:custGeom>
              <a:avLst/>
              <a:gdLst/>
              <a:ahLst/>
              <a:cxnLst/>
              <a:rect r="r" b="b" t="t" l="l"/>
              <a:pathLst>
                <a:path h="2613027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13027"/>
                  </a:lnTo>
                  <a:lnTo>
                    <a:pt x="0" y="2613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1031200" cy="25749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6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Dataset Overview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7300" y="9534525"/>
            <a:ext cx="15659100" cy="547688"/>
            <a:chOff x="0" y="0"/>
            <a:chExt cx="20878800" cy="7302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878800" cy="730251"/>
            </a:xfrm>
            <a:custGeom>
              <a:avLst/>
              <a:gdLst/>
              <a:ahLst/>
              <a:cxnLst/>
              <a:rect r="r" b="b" t="t" l="l"/>
              <a:pathLst>
                <a:path h="730251" w="20878800">
                  <a:moveTo>
                    <a:pt x="0" y="0"/>
                  </a:moveTo>
                  <a:lnTo>
                    <a:pt x="20878800" y="0"/>
                  </a:lnTo>
                  <a:lnTo>
                    <a:pt x="20878800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0878800" cy="7493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Smart AI Framework for Solar Plant Reliability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915900" y="9534525"/>
            <a:ext cx="4114800" cy="621023"/>
            <a:chOff x="0" y="0"/>
            <a:chExt cx="5486400" cy="8280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86400" cy="828030"/>
            </a:xfrm>
            <a:custGeom>
              <a:avLst/>
              <a:gdLst/>
              <a:ahLst/>
              <a:cxnLst/>
              <a:rect r="r" b="b" t="t" l="l"/>
              <a:pathLst>
                <a:path h="82803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828030"/>
                  </a:lnTo>
                  <a:lnTo>
                    <a:pt x="0" y="82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5486400" cy="847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</a:t>
              </a:r>
            </a:p>
            <a:p>
              <a:pPr algn="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683612" y="1765467"/>
            <a:ext cx="12575571" cy="6869050"/>
            <a:chOff x="0" y="0"/>
            <a:chExt cx="16767428" cy="91587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767429" cy="9158732"/>
            </a:xfrm>
            <a:custGeom>
              <a:avLst/>
              <a:gdLst/>
              <a:ahLst/>
              <a:cxnLst/>
              <a:rect r="r" b="b" t="t" l="l"/>
              <a:pathLst>
                <a:path h="9158732" w="16767429">
                  <a:moveTo>
                    <a:pt x="0" y="0"/>
                  </a:moveTo>
                  <a:lnTo>
                    <a:pt x="16767429" y="0"/>
                  </a:lnTo>
                  <a:lnTo>
                    <a:pt x="16767429" y="9158732"/>
                  </a:lnTo>
                  <a:lnTo>
                    <a:pt x="0" y="9158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362" r="0" b="-2362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012180" y="9044612"/>
            <a:ext cx="8961120" cy="40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i="true">
                <a:solidFill>
                  <a:srgbClr val="262626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Table 2:Sample records from the solar PV system dataset.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83584" y="152400"/>
            <a:ext cx="1389724" cy="1266364"/>
            <a:chOff x="0" y="0"/>
            <a:chExt cx="1852966" cy="1688486"/>
          </a:xfrm>
        </p:grpSpPr>
        <p:sp>
          <p:nvSpPr>
            <p:cNvPr name="Freeform 17" id="17" descr="A logo on a black background  AI-generated content may be incorrect."/>
            <p:cNvSpPr/>
            <p:nvPr/>
          </p:nvSpPr>
          <p:spPr>
            <a:xfrm flipH="false" flipV="false" rot="0">
              <a:off x="0" y="0"/>
              <a:ext cx="1852930" cy="1688465"/>
            </a:xfrm>
            <a:custGeom>
              <a:avLst/>
              <a:gdLst/>
              <a:ahLst/>
              <a:cxnLst/>
              <a:rect r="r" b="b" t="t" l="l"/>
              <a:pathLst>
                <a:path h="1688465" w="1852930">
                  <a:moveTo>
                    <a:pt x="0" y="0"/>
                  </a:moveTo>
                  <a:lnTo>
                    <a:pt x="1852930" y="0"/>
                  </a:lnTo>
                  <a:lnTo>
                    <a:pt x="1852930" y="1688465"/>
                  </a:lnTo>
                  <a:lnTo>
                    <a:pt x="0" y="168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8795" t="-27543" r="-94850" b="-94795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123959" y="8615467"/>
            <a:ext cx="5583882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b="true" sz="1800">
                <a:solidFill>
                  <a:srgbClr val="2626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Source: Publicly available solar PV dataset from GitHub.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DAG089_P7fE</dc:identifier>
  <dcterms:modified xsi:type="dcterms:W3CDTF">2011-08-01T06:04:30Z</dcterms:modified>
  <cp:revision>1</cp:revision>
  <dc:title>project group 5 second review</dc:title>
</cp:coreProperties>
</file>